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3"/>
  </p:sldMasterIdLst>
  <p:sldIdLst>
    <p:sldId id="257" r:id="rId4"/>
    <p:sldId id="261" r:id="rId5"/>
    <p:sldId id="258" r:id="rId6"/>
    <p:sldId id="263" r:id="rId7"/>
    <p:sldId id="262" r:id="rId8"/>
    <p:sldId id="264" r:id="rId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46C"/>
    <a:srgbClr val="FFFFFF"/>
    <a:srgbClr val="D3F4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EFFB75-777E-4A33-95B4-4195EB5F5129}" v="1" dt="2023-08-21T13:49:59.1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1584" y="-9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rk Ahrends" userId="4319949e-1bf1-4fae-94f5-c7e80ffaa492" providerId="ADAL" clId="{BC5158B4-E69F-46F4-AAD6-E61B983CF293}"/>
    <pc:docChg chg="undo custSel modSld">
      <pc:chgData name="Dirk Ahrends" userId="4319949e-1bf1-4fae-94f5-c7e80ffaa492" providerId="ADAL" clId="{BC5158B4-E69F-46F4-AAD6-E61B983CF293}" dt="2023-05-22T14:19:47.028" v="77" actId="6549"/>
      <pc:docMkLst>
        <pc:docMk/>
      </pc:docMkLst>
      <pc:sldChg chg="modSp mod">
        <pc:chgData name="Dirk Ahrends" userId="4319949e-1bf1-4fae-94f5-c7e80ffaa492" providerId="ADAL" clId="{BC5158B4-E69F-46F4-AAD6-E61B983CF293}" dt="2023-05-22T14:19:47.028" v="77" actId="6549"/>
        <pc:sldMkLst>
          <pc:docMk/>
          <pc:sldMk cId="2336911166" sldId="258"/>
        </pc:sldMkLst>
        <pc:spChg chg="mod">
          <ac:chgData name="Dirk Ahrends" userId="4319949e-1bf1-4fae-94f5-c7e80ffaa492" providerId="ADAL" clId="{BC5158B4-E69F-46F4-AAD6-E61B983CF293}" dt="2023-05-22T14:19:47.028" v="77" actId="6549"/>
          <ac:spMkLst>
            <pc:docMk/>
            <pc:sldMk cId="2336911166" sldId="258"/>
            <ac:spMk id="2" creationId="{A4FCD309-0A17-6065-02C1-4C27F37CBB8D}"/>
          </ac:spMkLst>
        </pc:spChg>
      </pc:sldChg>
    </pc:docChg>
  </pc:docChgLst>
  <pc:docChgLst>
    <pc:chgData name="Franziska Händschel" userId="e2149472-3187-4d00-b16a-a19eff6fc04a" providerId="ADAL" clId="{58CEA5E9-6990-48D6-BF51-285FBAE82003}"/>
    <pc:docChg chg="undo custSel addSld delSld modSld sldOrd modMainMaster">
      <pc:chgData name="Franziska Händschel" userId="e2149472-3187-4d00-b16a-a19eff6fc04a" providerId="ADAL" clId="{58CEA5E9-6990-48D6-BF51-285FBAE82003}" dt="2023-05-23T08:21:00.158" v="775"/>
      <pc:docMkLst>
        <pc:docMk/>
      </pc:docMkLst>
      <pc:sldChg chg="modSp mod">
        <pc:chgData name="Franziska Händschel" userId="e2149472-3187-4d00-b16a-a19eff6fc04a" providerId="ADAL" clId="{58CEA5E9-6990-48D6-BF51-285FBAE82003}" dt="2023-05-02T09:07:00.957" v="773" actId="34136"/>
        <pc:sldMkLst>
          <pc:docMk/>
          <pc:sldMk cId="2597464754" sldId="257"/>
        </pc:sldMkLst>
        <pc:spChg chg="mod">
          <ac:chgData name="Franziska Händschel" userId="e2149472-3187-4d00-b16a-a19eff6fc04a" providerId="ADAL" clId="{58CEA5E9-6990-48D6-BF51-285FBAE82003}" dt="2023-04-20T14:01:37.724" v="758" actId="34135"/>
          <ac:spMkLst>
            <pc:docMk/>
            <pc:sldMk cId="2597464754" sldId="257"/>
            <ac:spMk id="6" creationId="{CB041D22-1EE7-50E2-D28D-8D4A4DD19FBE}"/>
          </ac:spMkLst>
        </pc:spChg>
        <pc:spChg chg="mod">
          <ac:chgData name="Franziska Händschel" userId="e2149472-3187-4d00-b16a-a19eff6fc04a" providerId="ADAL" clId="{58CEA5E9-6990-48D6-BF51-285FBAE82003}" dt="2023-04-20T14:01:37.724" v="758" actId="34135"/>
          <ac:spMkLst>
            <pc:docMk/>
            <pc:sldMk cId="2597464754" sldId="257"/>
            <ac:spMk id="10" creationId="{C7E09CBE-40AF-1683-0107-8ACC9AB04788}"/>
          </ac:spMkLst>
        </pc:spChg>
        <pc:spChg chg="mod">
          <ac:chgData name="Franziska Händschel" userId="e2149472-3187-4d00-b16a-a19eff6fc04a" providerId="ADAL" clId="{58CEA5E9-6990-48D6-BF51-285FBAE82003}" dt="2023-04-20T14:01:37.724" v="758" actId="34135"/>
          <ac:spMkLst>
            <pc:docMk/>
            <pc:sldMk cId="2597464754" sldId="257"/>
            <ac:spMk id="22" creationId="{1105B80B-C3A2-E48D-21D1-DE56F77461FA}"/>
          </ac:spMkLst>
        </pc:spChg>
        <pc:graphicFrameChg chg="mod modGraphic">
          <ac:chgData name="Franziska Händschel" userId="e2149472-3187-4d00-b16a-a19eff6fc04a" providerId="ADAL" clId="{58CEA5E9-6990-48D6-BF51-285FBAE82003}" dt="2023-05-02T09:07:00.957" v="773" actId="34136"/>
          <ac:graphicFrameMkLst>
            <pc:docMk/>
            <pc:sldMk cId="2597464754" sldId="257"/>
            <ac:graphicFrameMk id="5" creationId="{243D0987-8EC6-0BB3-1C74-17374AC14A0D}"/>
          </ac:graphicFrameMkLst>
        </pc:graphicFrameChg>
        <pc:picChg chg="mod">
          <ac:chgData name="Franziska Händschel" userId="e2149472-3187-4d00-b16a-a19eff6fc04a" providerId="ADAL" clId="{58CEA5E9-6990-48D6-BF51-285FBAE82003}" dt="2023-04-20T14:01:37.724" v="758" actId="34135"/>
          <ac:picMkLst>
            <pc:docMk/>
            <pc:sldMk cId="2597464754" sldId="257"/>
            <ac:picMk id="4" creationId="{EF7831B9-3E69-5FD4-466F-417FFF41E886}"/>
          </ac:picMkLst>
        </pc:picChg>
      </pc:sldChg>
      <pc:sldChg chg="modSp mod">
        <pc:chgData name="Franziska Händschel" userId="e2149472-3187-4d00-b16a-a19eff6fc04a" providerId="ADAL" clId="{58CEA5E9-6990-48D6-BF51-285FBAE82003}" dt="2023-05-23T08:21:00.158" v="775"/>
        <pc:sldMkLst>
          <pc:docMk/>
          <pc:sldMk cId="2336911166" sldId="258"/>
        </pc:sldMkLst>
        <pc:spChg chg="mod">
          <ac:chgData name="Franziska Händschel" userId="e2149472-3187-4d00-b16a-a19eff6fc04a" providerId="ADAL" clId="{58CEA5E9-6990-48D6-BF51-285FBAE82003}" dt="2023-05-23T08:21:00.158" v="775"/>
          <ac:spMkLst>
            <pc:docMk/>
            <pc:sldMk cId="2336911166" sldId="258"/>
            <ac:spMk id="2" creationId="{A4FCD309-0A17-6065-02C1-4C27F37CBB8D}"/>
          </ac:spMkLst>
        </pc:spChg>
      </pc:sldChg>
      <pc:sldChg chg="modSp del mod">
        <pc:chgData name="Franziska Händschel" userId="e2149472-3187-4d00-b16a-a19eff6fc04a" providerId="ADAL" clId="{58CEA5E9-6990-48D6-BF51-285FBAE82003}" dt="2023-04-20T13:48:33.982" v="478" actId="47"/>
        <pc:sldMkLst>
          <pc:docMk/>
          <pc:sldMk cId="1382728222" sldId="259"/>
        </pc:sldMkLst>
        <pc:spChg chg="mod">
          <ac:chgData name="Franziska Händschel" userId="e2149472-3187-4d00-b16a-a19eff6fc04a" providerId="ADAL" clId="{58CEA5E9-6990-48D6-BF51-285FBAE82003}" dt="2023-04-20T13:48:03.340" v="472" actId="21"/>
          <ac:spMkLst>
            <pc:docMk/>
            <pc:sldMk cId="1382728222" sldId="259"/>
            <ac:spMk id="2" creationId="{A4FCD309-0A17-6065-02C1-4C27F37CBB8D}"/>
          </ac:spMkLst>
        </pc:spChg>
      </pc:sldChg>
      <pc:sldChg chg="addSp delSp modSp mod">
        <pc:chgData name="Franziska Händschel" userId="e2149472-3187-4d00-b16a-a19eff6fc04a" providerId="ADAL" clId="{58CEA5E9-6990-48D6-BF51-285FBAE82003}" dt="2023-05-02T09:02:44.423" v="769" actId="34135"/>
        <pc:sldMkLst>
          <pc:docMk/>
          <pc:sldMk cId="1750220328" sldId="261"/>
        </pc:sldMkLst>
        <pc:spChg chg="add mod">
          <ac:chgData name="Franziska Händschel" userId="e2149472-3187-4d00-b16a-a19eff6fc04a" providerId="ADAL" clId="{58CEA5E9-6990-48D6-BF51-285FBAE82003}" dt="2023-05-02T09:02:44.423" v="769" actId="34135"/>
          <ac:spMkLst>
            <pc:docMk/>
            <pc:sldMk cId="1750220328" sldId="261"/>
            <ac:spMk id="3" creationId="{6FF1833C-7655-262B-DBCB-7FF7B8557D9E}"/>
          </ac:spMkLst>
        </pc:spChg>
        <pc:spChg chg="mod">
          <ac:chgData name="Franziska Händschel" userId="e2149472-3187-4d00-b16a-a19eff6fc04a" providerId="ADAL" clId="{58CEA5E9-6990-48D6-BF51-285FBAE82003}" dt="2023-04-20T13:59:16.956" v="754" actId="34135"/>
          <ac:spMkLst>
            <pc:docMk/>
            <pc:sldMk cId="1750220328" sldId="261"/>
            <ac:spMk id="16" creationId="{FBB10F91-232C-7E30-3E54-AADEBFD025A9}"/>
          </ac:spMkLst>
        </pc:spChg>
        <pc:spChg chg="mod">
          <ac:chgData name="Franziska Händschel" userId="e2149472-3187-4d00-b16a-a19eff6fc04a" providerId="ADAL" clId="{58CEA5E9-6990-48D6-BF51-285FBAE82003}" dt="2023-04-20T13:59:16.956" v="754" actId="34135"/>
          <ac:spMkLst>
            <pc:docMk/>
            <pc:sldMk cId="1750220328" sldId="261"/>
            <ac:spMk id="17" creationId="{D97621EB-57D3-2B97-923B-A99EB4DFD515}"/>
          </ac:spMkLst>
        </pc:spChg>
        <pc:spChg chg="mod">
          <ac:chgData name="Franziska Händschel" userId="e2149472-3187-4d00-b16a-a19eff6fc04a" providerId="ADAL" clId="{58CEA5E9-6990-48D6-BF51-285FBAE82003}" dt="2023-04-20T13:59:16.956" v="754" actId="34135"/>
          <ac:spMkLst>
            <pc:docMk/>
            <pc:sldMk cId="1750220328" sldId="261"/>
            <ac:spMk id="18" creationId="{1B833E2C-1886-BD6D-E3B1-865E17E59DCB}"/>
          </ac:spMkLst>
        </pc:spChg>
        <pc:spChg chg="del mod">
          <ac:chgData name="Franziska Händschel" userId="e2149472-3187-4d00-b16a-a19eff6fc04a" providerId="ADAL" clId="{58CEA5E9-6990-48D6-BF51-285FBAE82003}" dt="2023-05-02T09:02:34.057" v="766" actId="478"/>
          <ac:spMkLst>
            <pc:docMk/>
            <pc:sldMk cId="1750220328" sldId="261"/>
            <ac:spMk id="19" creationId="{DD784D95-4EC2-C777-B211-DC4D3E923BDE}"/>
          </ac:spMkLst>
        </pc:spChg>
        <pc:spChg chg="mod">
          <ac:chgData name="Franziska Händschel" userId="e2149472-3187-4d00-b16a-a19eff6fc04a" providerId="ADAL" clId="{58CEA5E9-6990-48D6-BF51-285FBAE82003}" dt="2023-04-20T13:59:16.956" v="754" actId="34135"/>
          <ac:spMkLst>
            <pc:docMk/>
            <pc:sldMk cId="1750220328" sldId="261"/>
            <ac:spMk id="20" creationId="{0462B4F8-BAAE-C8CC-B353-0A9ACBC05468}"/>
          </ac:spMkLst>
        </pc:spChg>
        <pc:spChg chg="mod">
          <ac:chgData name="Franziska Händschel" userId="e2149472-3187-4d00-b16a-a19eff6fc04a" providerId="ADAL" clId="{58CEA5E9-6990-48D6-BF51-285FBAE82003}" dt="2023-04-20T13:59:16.956" v="754" actId="34135"/>
          <ac:spMkLst>
            <pc:docMk/>
            <pc:sldMk cId="1750220328" sldId="261"/>
            <ac:spMk id="21" creationId="{944A5DB6-55C5-5E6C-65B3-9A12E6E9AC0F}"/>
          </ac:spMkLst>
        </pc:spChg>
        <pc:spChg chg="mod">
          <ac:chgData name="Franziska Händschel" userId="e2149472-3187-4d00-b16a-a19eff6fc04a" providerId="ADAL" clId="{58CEA5E9-6990-48D6-BF51-285FBAE82003}" dt="2023-04-20T13:59:16.956" v="754" actId="34135"/>
          <ac:spMkLst>
            <pc:docMk/>
            <pc:sldMk cId="1750220328" sldId="261"/>
            <ac:spMk id="23" creationId="{D156A81D-BCD4-016C-B84C-FE8BEFC67FA0}"/>
          </ac:spMkLst>
        </pc:spChg>
        <pc:spChg chg="mod">
          <ac:chgData name="Franziska Händschel" userId="e2149472-3187-4d00-b16a-a19eff6fc04a" providerId="ADAL" clId="{58CEA5E9-6990-48D6-BF51-285FBAE82003}" dt="2023-04-20T13:59:16.956" v="754" actId="34135"/>
          <ac:spMkLst>
            <pc:docMk/>
            <pc:sldMk cId="1750220328" sldId="261"/>
            <ac:spMk id="24" creationId="{BD76F88F-6FFB-F2BF-CAEC-0A5EFD1675ED}"/>
          </ac:spMkLst>
        </pc:spChg>
        <pc:spChg chg="mod">
          <ac:chgData name="Franziska Händschel" userId="e2149472-3187-4d00-b16a-a19eff6fc04a" providerId="ADAL" clId="{58CEA5E9-6990-48D6-BF51-285FBAE82003}" dt="2023-04-20T13:59:16.956" v="754" actId="34135"/>
          <ac:spMkLst>
            <pc:docMk/>
            <pc:sldMk cId="1750220328" sldId="261"/>
            <ac:spMk id="25" creationId="{28A95678-B69B-70F2-BA31-8AD73A986A02}"/>
          </ac:spMkLst>
        </pc:spChg>
        <pc:spChg chg="mod">
          <ac:chgData name="Franziska Händschel" userId="e2149472-3187-4d00-b16a-a19eff6fc04a" providerId="ADAL" clId="{58CEA5E9-6990-48D6-BF51-285FBAE82003}" dt="2023-04-20T13:59:16.956" v="754" actId="34135"/>
          <ac:spMkLst>
            <pc:docMk/>
            <pc:sldMk cId="1750220328" sldId="261"/>
            <ac:spMk id="26" creationId="{6BEB3A3E-00C2-AB26-3E69-EF6126725053}"/>
          </ac:spMkLst>
        </pc:spChg>
        <pc:spChg chg="mod">
          <ac:chgData name="Franziska Händschel" userId="e2149472-3187-4d00-b16a-a19eff6fc04a" providerId="ADAL" clId="{58CEA5E9-6990-48D6-BF51-285FBAE82003}" dt="2023-04-20T13:59:16.956" v="754" actId="34135"/>
          <ac:spMkLst>
            <pc:docMk/>
            <pc:sldMk cId="1750220328" sldId="261"/>
            <ac:spMk id="27" creationId="{9AAAFF45-6281-4353-452E-FF822C160DCA}"/>
          </ac:spMkLst>
        </pc:spChg>
        <pc:spChg chg="mod">
          <ac:chgData name="Franziska Händschel" userId="e2149472-3187-4d00-b16a-a19eff6fc04a" providerId="ADAL" clId="{58CEA5E9-6990-48D6-BF51-285FBAE82003}" dt="2023-04-20T13:59:16.956" v="754" actId="34135"/>
          <ac:spMkLst>
            <pc:docMk/>
            <pc:sldMk cId="1750220328" sldId="261"/>
            <ac:spMk id="62" creationId="{5A7C2217-D340-5647-F6D5-D8AC91CA703D}"/>
          </ac:spMkLst>
        </pc:spChg>
        <pc:spChg chg="mod">
          <ac:chgData name="Franziska Händschel" userId="e2149472-3187-4d00-b16a-a19eff6fc04a" providerId="ADAL" clId="{58CEA5E9-6990-48D6-BF51-285FBAE82003}" dt="2023-04-20T13:59:16.956" v="754" actId="34135"/>
          <ac:spMkLst>
            <pc:docMk/>
            <pc:sldMk cId="1750220328" sldId="261"/>
            <ac:spMk id="63" creationId="{7AC1EEDE-67AF-4FAF-70DB-617D72194E88}"/>
          </ac:spMkLst>
        </pc:spChg>
        <pc:grpChg chg="mod">
          <ac:chgData name="Franziska Händschel" userId="e2149472-3187-4d00-b16a-a19eff6fc04a" providerId="ADAL" clId="{58CEA5E9-6990-48D6-BF51-285FBAE82003}" dt="2023-04-20T13:59:16.956" v="754" actId="34135"/>
          <ac:grpSpMkLst>
            <pc:docMk/>
            <pc:sldMk cId="1750220328" sldId="261"/>
            <ac:grpSpMk id="37" creationId="{15FBEC13-CEB6-60A3-14FB-7E6BC41E21D5}"/>
          </ac:grpSpMkLst>
        </pc:grpChg>
        <pc:grpChg chg="mod">
          <ac:chgData name="Franziska Händschel" userId="e2149472-3187-4d00-b16a-a19eff6fc04a" providerId="ADAL" clId="{58CEA5E9-6990-48D6-BF51-285FBAE82003}" dt="2023-04-20T13:59:16.956" v="754" actId="34135"/>
          <ac:grpSpMkLst>
            <pc:docMk/>
            <pc:sldMk cId="1750220328" sldId="261"/>
            <ac:grpSpMk id="38" creationId="{063F2CD9-A688-EF50-8F13-27CF19662D91}"/>
          </ac:grpSpMkLst>
        </pc:grpChg>
        <pc:picChg chg="add mod">
          <ac:chgData name="Franziska Händschel" userId="e2149472-3187-4d00-b16a-a19eff6fc04a" providerId="ADAL" clId="{58CEA5E9-6990-48D6-BF51-285FBAE82003}" dt="2023-05-02T09:02:44.423" v="769" actId="34135"/>
          <ac:picMkLst>
            <pc:docMk/>
            <pc:sldMk cId="1750220328" sldId="261"/>
            <ac:picMk id="4" creationId="{785B1BF4-7E5F-2016-F3A6-B55B17F0FCC9}"/>
          </ac:picMkLst>
        </pc:picChg>
        <pc:picChg chg="mod">
          <ac:chgData name="Franziska Händschel" userId="e2149472-3187-4d00-b16a-a19eff6fc04a" providerId="ADAL" clId="{58CEA5E9-6990-48D6-BF51-285FBAE82003}" dt="2023-04-20T13:59:16.956" v="754" actId="34135"/>
          <ac:picMkLst>
            <pc:docMk/>
            <pc:sldMk cId="1750220328" sldId="261"/>
            <ac:picMk id="11" creationId="{F2957E7D-C2BD-60CC-17F0-9F546922DEDA}"/>
          </ac:picMkLst>
        </pc:picChg>
        <pc:picChg chg="mod">
          <ac:chgData name="Franziska Händschel" userId="e2149472-3187-4d00-b16a-a19eff6fc04a" providerId="ADAL" clId="{58CEA5E9-6990-48D6-BF51-285FBAE82003}" dt="2023-04-20T13:59:16.956" v="754" actId="34135"/>
          <ac:picMkLst>
            <pc:docMk/>
            <pc:sldMk cId="1750220328" sldId="261"/>
            <ac:picMk id="12" creationId="{BC2D2082-851D-7A67-26CA-903734D001DE}"/>
          </ac:picMkLst>
        </pc:picChg>
        <pc:picChg chg="del mod">
          <ac:chgData name="Franziska Händschel" userId="e2149472-3187-4d00-b16a-a19eff6fc04a" providerId="ADAL" clId="{58CEA5E9-6990-48D6-BF51-285FBAE82003}" dt="2023-05-02T09:02:30.830" v="765" actId="478"/>
          <ac:picMkLst>
            <pc:docMk/>
            <pc:sldMk cId="1750220328" sldId="261"/>
            <ac:picMk id="13" creationId="{0A40CA4D-7E36-11BD-0E64-FDB7D0A0CFF1}"/>
          </ac:picMkLst>
        </pc:picChg>
        <pc:picChg chg="mod">
          <ac:chgData name="Franziska Händschel" userId="e2149472-3187-4d00-b16a-a19eff6fc04a" providerId="ADAL" clId="{58CEA5E9-6990-48D6-BF51-285FBAE82003}" dt="2023-04-20T13:59:16.956" v="754" actId="34135"/>
          <ac:picMkLst>
            <pc:docMk/>
            <pc:sldMk cId="1750220328" sldId="261"/>
            <ac:picMk id="14" creationId="{1DA7F24B-7461-35EA-A1AB-92731224A840}"/>
          </ac:picMkLst>
        </pc:picChg>
        <pc:picChg chg="mod">
          <ac:chgData name="Franziska Händschel" userId="e2149472-3187-4d00-b16a-a19eff6fc04a" providerId="ADAL" clId="{58CEA5E9-6990-48D6-BF51-285FBAE82003}" dt="2023-04-20T13:59:16.956" v="754" actId="34135"/>
          <ac:picMkLst>
            <pc:docMk/>
            <pc:sldMk cId="1750220328" sldId="261"/>
            <ac:picMk id="15" creationId="{B0185646-CC2C-C19B-A31D-49EE3B973DC7}"/>
          </ac:picMkLst>
        </pc:picChg>
        <pc:picChg chg="mod">
          <ac:chgData name="Franziska Händschel" userId="e2149472-3187-4d00-b16a-a19eff6fc04a" providerId="ADAL" clId="{58CEA5E9-6990-48D6-BF51-285FBAE82003}" dt="2023-04-20T13:59:16.956" v="754" actId="34135"/>
          <ac:picMkLst>
            <pc:docMk/>
            <pc:sldMk cId="1750220328" sldId="261"/>
            <ac:picMk id="22" creationId="{9979E4CD-031B-3811-48F5-05B50B3CC212}"/>
          </ac:picMkLst>
        </pc:picChg>
        <pc:picChg chg="mod">
          <ac:chgData name="Franziska Händschel" userId="e2149472-3187-4d00-b16a-a19eff6fc04a" providerId="ADAL" clId="{58CEA5E9-6990-48D6-BF51-285FBAE82003}" dt="2023-04-20T13:59:16.956" v="754" actId="34135"/>
          <ac:picMkLst>
            <pc:docMk/>
            <pc:sldMk cId="1750220328" sldId="261"/>
            <ac:picMk id="28" creationId="{CF403880-E230-EA9C-81ED-3D4528746C5A}"/>
          </ac:picMkLst>
        </pc:picChg>
        <pc:picChg chg="mod">
          <ac:chgData name="Franziska Händschel" userId="e2149472-3187-4d00-b16a-a19eff6fc04a" providerId="ADAL" clId="{58CEA5E9-6990-48D6-BF51-285FBAE82003}" dt="2023-04-20T13:59:16.956" v="754" actId="34135"/>
          <ac:picMkLst>
            <pc:docMk/>
            <pc:sldMk cId="1750220328" sldId="261"/>
            <ac:picMk id="29" creationId="{9846DB1A-D0FA-14F0-E75E-A5BAAAB8D893}"/>
          </ac:picMkLst>
        </pc:picChg>
        <pc:picChg chg="mod">
          <ac:chgData name="Franziska Händschel" userId="e2149472-3187-4d00-b16a-a19eff6fc04a" providerId="ADAL" clId="{58CEA5E9-6990-48D6-BF51-285FBAE82003}" dt="2023-04-20T13:59:16.956" v="754" actId="34135"/>
          <ac:picMkLst>
            <pc:docMk/>
            <pc:sldMk cId="1750220328" sldId="261"/>
            <ac:picMk id="30" creationId="{67FD7C0F-1E79-096C-1A56-B7A3BA17B4CF}"/>
          </ac:picMkLst>
        </pc:picChg>
        <pc:picChg chg="mod">
          <ac:chgData name="Franziska Händschel" userId="e2149472-3187-4d00-b16a-a19eff6fc04a" providerId="ADAL" clId="{58CEA5E9-6990-48D6-BF51-285FBAE82003}" dt="2023-04-20T13:59:16.956" v="754" actId="34135"/>
          <ac:picMkLst>
            <pc:docMk/>
            <pc:sldMk cId="1750220328" sldId="261"/>
            <ac:picMk id="31" creationId="{E48ED954-9101-D0F2-ACB5-F1C5DF198D6B}"/>
          </ac:picMkLst>
        </pc:picChg>
        <pc:picChg chg="mod">
          <ac:chgData name="Franziska Händschel" userId="e2149472-3187-4d00-b16a-a19eff6fc04a" providerId="ADAL" clId="{58CEA5E9-6990-48D6-BF51-285FBAE82003}" dt="2023-04-20T13:59:16.956" v="754" actId="34135"/>
          <ac:picMkLst>
            <pc:docMk/>
            <pc:sldMk cId="1750220328" sldId="261"/>
            <ac:picMk id="76" creationId="{B44B6BC2-BCAF-B534-07A2-50933F323759}"/>
          </ac:picMkLst>
        </pc:picChg>
        <pc:cxnChg chg="add mod">
          <ac:chgData name="Franziska Händschel" userId="e2149472-3187-4d00-b16a-a19eff6fc04a" providerId="ADAL" clId="{58CEA5E9-6990-48D6-BF51-285FBAE82003}" dt="2023-05-02T09:02:35.267" v="767"/>
          <ac:cxnSpMkLst>
            <pc:docMk/>
            <pc:sldMk cId="1750220328" sldId="261"/>
            <ac:cxnSpMk id="2" creationId="{ED4EBF69-3283-3213-479F-76A36689E919}"/>
          </ac:cxnSpMkLst>
        </pc:cxnChg>
        <pc:cxnChg chg="mod">
          <ac:chgData name="Franziska Händschel" userId="e2149472-3187-4d00-b16a-a19eff6fc04a" providerId="ADAL" clId="{58CEA5E9-6990-48D6-BF51-285FBAE82003}" dt="2023-04-20T13:59:16.956" v="754" actId="34135"/>
          <ac:cxnSpMkLst>
            <pc:docMk/>
            <pc:sldMk cId="1750220328" sldId="261"/>
            <ac:cxnSpMk id="33" creationId="{1FF31205-A686-7166-A24C-961ECB0E0A4D}"/>
          </ac:cxnSpMkLst>
        </pc:cxnChg>
        <pc:cxnChg chg="mod">
          <ac:chgData name="Franziska Händschel" userId="e2149472-3187-4d00-b16a-a19eff6fc04a" providerId="ADAL" clId="{58CEA5E9-6990-48D6-BF51-285FBAE82003}" dt="2023-04-20T13:59:16.956" v="754" actId="34135"/>
          <ac:cxnSpMkLst>
            <pc:docMk/>
            <pc:sldMk cId="1750220328" sldId="261"/>
            <ac:cxnSpMk id="35" creationId="{A0641811-E22C-611E-C8C8-066C14788396}"/>
          </ac:cxnSpMkLst>
        </pc:cxnChg>
        <pc:cxnChg chg="add del mod">
          <ac:chgData name="Franziska Händschel" userId="e2149472-3187-4d00-b16a-a19eff6fc04a" providerId="ADAL" clId="{58CEA5E9-6990-48D6-BF51-285FBAE82003}" dt="2023-05-02T09:02:30.830" v="765" actId="478"/>
          <ac:cxnSpMkLst>
            <pc:docMk/>
            <pc:sldMk cId="1750220328" sldId="261"/>
            <ac:cxnSpMk id="40" creationId="{FFCBEF81-48CD-7D0E-C3AD-8C7140EF6131}"/>
          </ac:cxnSpMkLst>
        </pc:cxnChg>
        <pc:cxnChg chg="mod">
          <ac:chgData name="Franziska Händschel" userId="e2149472-3187-4d00-b16a-a19eff6fc04a" providerId="ADAL" clId="{58CEA5E9-6990-48D6-BF51-285FBAE82003}" dt="2023-04-20T13:59:16.956" v="754" actId="34135"/>
          <ac:cxnSpMkLst>
            <pc:docMk/>
            <pc:sldMk cId="1750220328" sldId="261"/>
            <ac:cxnSpMk id="42" creationId="{47CCBF01-81F8-4C35-BCE6-6E7BE7B533FB}"/>
          </ac:cxnSpMkLst>
        </pc:cxnChg>
        <pc:cxnChg chg="mod">
          <ac:chgData name="Franziska Händschel" userId="e2149472-3187-4d00-b16a-a19eff6fc04a" providerId="ADAL" clId="{58CEA5E9-6990-48D6-BF51-285FBAE82003}" dt="2023-04-20T13:59:16.956" v="754" actId="34135"/>
          <ac:cxnSpMkLst>
            <pc:docMk/>
            <pc:sldMk cId="1750220328" sldId="261"/>
            <ac:cxnSpMk id="43" creationId="{7E97AD21-FA6C-EAB9-BFED-F1B773FD6CD7}"/>
          </ac:cxnSpMkLst>
        </pc:cxnChg>
        <pc:cxnChg chg="mod">
          <ac:chgData name="Franziska Händschel" userId="e2149472-3187-4d00-b16a-a19eff6fc04a" providerId="ADAL" clId="{58CEA5E9-6990-48D6-BF51-285FBAE82003}" dt="2023-04-20T13:59:16.956" v="754" actId="34135"/>
          <ac:cxnSpMkLst>
            <pc:docMk/>
            <pc:sldMk cId="1750220328" sldId="261"/>
            <ac:cxnSpMk id="44" creationId="{8F81557D-4C92-AC07-BA5A-6D4AD0F00619}"/>
          </ac:cxnSpMkLst>
        </pc:cxnChg>
        <pc:cxnChg chg="mod">
          <ac:chgData name="Franziska Händschel" userId="e2149472-3187-4d00-b16a-a19eff6fc04a" providerId="ADAL" clId="{58CEA5E9-6990-48D6-BF51-285FBAE82003}" dt="2023-04-20T13:59:16.956" v="754" actId="34135"/>
          <ac:cxnSpMkLst>
            <pc:docMk/>
            <pc:sldMk cId="1750220328" sldId="261"/>
            <ac:cxnSpMk id="45" creationId="{1CE1143B-F0BE-71DC-3EAB-D275E943875F}"/>
          </ac:cxnSpMkLst>
        </pc:cxnChg>
        <pc:cxnChg chg="mod">
          <ac:chgData name="Franziska Händschel" userId="e2149472-3187-4d00-b16a-a19eff6fc04a" providerId="ADAL" clId="{58CEA5E9-6990-48D6-BF51-285FBAE82003}" dt="2023-04-20T13:59:16.956" v="754" actId="34135"/>
          <ac:cxnSpMkLst>
            <pc:docMk/>
            <pc:sldMk cId="1750220328" sldId="261"/>
            <ac:cxnSpMk id="46" creationId="{40DD631B-D33F-18E7-D46E-DBDAD47B37E6}"/>
          </ac:cxnSpMkLst>
        </pc:cxnChg>
        <pc:cxnChg chg="mod">
          <ac:chgData name="Franziska Händschel" userId="e2149472-3187-4d00-b16a-a19eff6fc04a" providerId="ADAL" clId="{58CEA5E9-6990-48D6-BF51-285FBAE82003}" dt="2023-04-20T13:59:16.956" v="754" actId="34135"/>
          <ac:cxnSpMkLst>
            <pc:docMk/>
            <pc:sldMk cId="1750220328" sldId="261"/>
            <ac:cxnSpMk id="51" creationId="{3495998C-6AD1-9741-2324-E1F4DB48609B}"/>
          </ac:cxnSpMkLst>
        </pc:cxnChg>
        <pc:cxnChg chg="mod">
          <ac:chgData name="Franziska Händschel" userId="e2149472-3187-4d00-b16a-a19eff6fc04a" providerId="ADAL" clId="{58CEA5E9-6990-48D6-BF51-285FBAE82003}" dt="2023-04-20T13:59:16.956" v="754" actId="34135"/>
          <ac:cxnSpMkLst>
            <pc:docMk/>
            <pc:sldMk cId="1750220328" sldId="261"/>
            <ac:cxnSpMk id="57" creationId="{FFE90186-1E56-3DA3-B3B0-2EB11B84B99B}"/>
          </ac:cxnSpMkLst>
        </pc:cxnChg>
        <pc:cxnChg chg="mod">
          <ac:chgData name="Franziska Händschel" userId="e2149472-3187-4d00-b16a-a19eff6fc04a" providerId="ADAL" clId="{58CEA5E9-6990-48D6-BF51-285FBAE82003}" dt="2023-04-20T13:59:16.956" v="754" actId="34135"/>
          <ac:cxnSpMkLst>
            <pc:docMk/>
            <pc:sldMk cId="1750220328" sldId="261"/>
            <ac:cxnSpMk id="58" creationId="{F1D0929D-9F8D-D3EC-8CC8-04EC926170B8}"/>
          </ac:cxnSpMkLst>
        </pc:cxnChg>
      </pc:sldChg>
      <pc:sldChg chg="modSp add mod ord">
        <pc:chgData name="Franziska Händschel" userId="e2149472-3187-4d00-b16a-a19eff6fc04a" providerId="ADAL" clId="{58CEA5E9-6990-48D6-BF51-285FBAE82003}" dt="2023-04-20T13:57:20.242" v="751" actId="313"/>
        <pc:sldMkLst>
          <pc:docMk/>
          <pc:sldMk cId="1629144629" sldId="262"/>
        </pc:sldMkLst>
        <pc:spChg chg="mod">
          <ac:chgData name="Franziska Händschel" userId="e2149472-3187-4d00-b16a-a19eff6fc04a" providerId="ADAL" clId="{58CEA5E9-6990-48D6-BF51-285FBAE82003}" dt="2023-04-20T13:57:20.242" v="751" actId="313"/>
          <ac:spMkLst>
            <pc:docMk/>
            <pc:sldMk cId="1629144629" sldId="262"/>
            <ac:spMk id="2" creationId="{A4FCD309-0A17-6065-02C1-4C27F37CBB8D}"/>
          </ac:spMkLst>
        </pc:spChg>
      </pc:sldChg>
      <pc:sldChg chg="modSp add mod">
        <pc:chgData name="Franziska Händschel" userId="e2149472-3187-4d00-b16a-a19eff6fc04a" providerId="ADAL" clId="{58CEA5E9-6990-48D6-BF51-285FBAE82003}" dt="2023-04-20T13:56:16.012" v="734" actId="20577"/>
        <pc:sldMkLst>
          <pc:docMk/>
          <pc:sldMk cId="2872322715" sldId="263"/>
        </pc:sldMkLst>
        <pc:spChg chg="mod">
          <ac:chgData name="Franziska Händschel" userId="e2149472-3187-4d00-b16a-a19eff6fc04a" providerId="ADAL" clId="{58CEA5E9-6990-48D6-BF51-285FBAE82003}" dt="2023-04-20T13:56:16.012" v="734" actId="20577"/>
          <ac:spMkLst>
            <pc:docMk/>
            <pc:sldMk cId="2872322715" sldId="263"/>
            <ac:spMk id="2" creationId="{A4FCD309-0A17-6065-02C1-4C27F37CBB8D}"/>
          </ac:spMkLst>
        </pc:spChg>
      </pc:sldChg>
      <pc:sldChg chg="modSp add mod">
        <pc:chgData name="Franziska Händschel" userId="e2149472-3187-4d00-b16a-a19eff6fc04a" providerId="ADAL" clId="{58CEA5E9-6990-48D6-BF51-285FBAE82003}" dt="2023-04-20T13:57:12.075" v="746" actId="313"/>
        <pc:sldMkLst>
          <pc:docMk/>
          <pc:sldMk cId="953232093" sldId="264"/>
        </pc:sldMkLst>
        <pc:spChg chg="mod">
          <ac:chgData name="Franziska Händschel" userId="e2149472-3187-4d00-b16a-a19eff6fc04a" providerId="ADAL" clId="{58CEA5E9-6990-48D6-BF51-285FBAE82003}" dt="2023-04-20T13:57:12.075" v="746" actId="313"/>
          <ac:spMkLst>
            <pc:docMk/>
            <pc:sldMk cId="953232093" sldId="264"/>
            <ac:spMk id="2" creationId="{A4FCD309-0A17-6065-02C1-4C27F37CBB8D}"/>
          </ac:spMkLst>
        </pc:spChg>
      </pc:sldChg>
      <pc:sldMasterChg chg="modSldLayout">
        <pc:chgData name="Franziska Händschel" userId="e2149472-3187-4d00-b16a-a19eff6fc04a" providerId="ADAL" clId="{58CEA5E9-6990-48D6-BF51-285FBAE82003}" dt="2023-04-20T13:56:56.445" v="741" actId="20577"/>
        <pc:sldMasterMkLst>
          <pc:docMk/>
          <pc:sldMasterMk cId="2011684619" sldId="2147483663"/>
        </pc:sldMasterMkLst>
        <pc:sldLayoutChg chg="modSp mod">
          <pc:chgData name="Franziska Händschel" userId="e2149472-3187-4d00-b16a-a19eff6fc04a" providerId="ADAL" clId="{58CEA5E9-6990-48D6-BF51-285FBAE82003}" dt="2023-04-20T13:56:48.774" v="737" actId="20577"/>
          <pc:sldLayoutMkLst>
            <pc:docMk/>
            <pc:sldMasterMk cId="2011684619" sldId="2147483663"/>
            <pc:sldLayoutMk cId="2209745101" sldId="2147483664"/>
          </pc:sldLayoutMkLst>
          <pc:spChg chg="mod">
            <ac:chgData name="Franziska Händschel" userId="e2149472-3187-4d00-b16a-a19eff6fc04a" providerId="ADAL" clId="{58CEA5E9-6990-48D6-BF51-285FBAE82003}" dt="2023-04-20T13:56:48.774" v="737" actId="20577"/>
            <ac:spMkLst>
              <pc:docMk/>
              <pc:sldMasterMk cId="2011684619" sldId="2147483663"/>
              <pc:sldLayoutMk cId="2209745101" sldId="2147483664"/>
              <ac:spMk id="7" creationId="{083151D8-122D-1CAE-2D5B-60C51FD02334}"/>
            </ac:spMkLst>
          </pc:spChg>
        </pc:sldLayoutChg>
        <pc:sldLayoutChg chg="modSp mod">
          <pc:chgData name="Franziska Händschel" userId="e2149472-3187-4d00-b16a-a19eff6fc04a" providerId="ADAL" clId="{58CEA5E9-6990-48D6-BF51-285FBAE82003}" dt="2023-04-20T13:56:52.697" v="739" actId="20577"/>
          <pc:sldLayoutMkLst>
            <pc:docMk/>
            <pc:sldMasterMk cId="2011684619" sldId="2147483663"/>
            <pc:sldLayoutMk cId="4123628589" sldId="2147483687"/>
          </pc:sldLayoutMkLst>
          <pc:spChg chg="mod">
            <ac:chgData name="Franziska Händschel" userId="e2149472-3187-4d00-b16a-a19eff6fc04a" providerId="ADAL" clId="{58CEA5E9-6990-48D6-BF51-285FBAE82003}" dt="2023-04-20T13:56:52.697" v="739" actId="20577"/>
            <ac:spMkLst>
              <pc:docMk/>
              <pc:sldMasterMk cId="2011684619" sldId="2147483663"/>
              <pc:sldLayoutMk cId="4123628589" sldId="2147483687"/>
              <ac:spMk id="7" creationId="{D18FA00E-B66B-6F7B-BA57-84F69FDDC498}"/>
            </ac:spMkLst>
          </pc:spChg>
        </pc:sldLayoutChg>
        <pc:sldLayoutChg chg="modSp mod">
          <pc:chgData name="Franziska Händschel" userId="e2149472-3187-4d00-b16a-a19eff6fc04a" providerId="ADAL" clId="{58CEA5E9-6990-48D6-BF51-285FBAE82003}" dt="2023-04-20T13:56:56.445" v="741" actId="20577"/>
          <pc:sldLayoutMkLst>
            <pc:docMk/>
            <pc:sldMasterMk cId="2011684619" sldId="2147483663"/>
            <pc:sldLayoutMk cId="2640822903" sldId="2147483688"/>
          </pc:sldLayoutMkLst>
          <pc:spChg chg="mod">
            <ac:chgData name="Franziska Händschel" userId="e2149472-3187-4d00-b16a-a19eff6fc04a" providerId="ADAL" clId="{58CEA5E9-6990-48D6-BF51-285FBAE82003}" dt="2023-04-20T13:56:56.445" v="741" actId="20577"/>
            <ac:spMkLst>
              <pc:docMk/>
              <pc:sldMasterMk cId="2011684619" sldId="2147483663"/>
              <pc:sldLayoutMk cId="2640822903" sldId="2147483688"/>
              <ac:spMk id="7" creationId="{D18FA00E-B66B-6F7B-BA57-84F69FDDC498}"/>
            </ac:spMkLst>
          </pc:spChg>
        </pc:sldLayoutChg>
      </pc:sldMasterChg>
    </pc:docChg>
  </pc:docChgLst>
  <pc:docChgLst>
    <pc:chgData name="Franziska Händschel" userId="e2149472-3187-4d00-b16a-a19eff6fc04a" providerId="ADAL" clId="{4CEFFB75-777E-4A33-95B4-4195EB5F5129}"/>
    <pc:docChg chg="custSel modMainMaster">
      <pc:chgData name="Franziska Händschel" userId="e2149472-3187-4d00-b16a-a19eff6fc04a" providerId="ADAL" clId="{4CEFFB75-777E-4A33-95B4-4195EB5F5129}" dt="2023-08-21T13:50:16.069" v="7" actId="478"/>
      <pc:docMkLst>
        <pc:docMk/>
      </pc:docMkLst>
      <pc:sldMasterChg chg="addSp modSp mod modSldLayout">
        <pc:chgData name="Franziska Händschel" userId="e2149472-3187-4d00-b16a-a19eff6fc04a" providerId="ADAL" clId="{4CEFFB75-777E-4A33-95B4-4195EB5F5129}" dt="2023-08-21T13:50:16.069" v="7" actId="478"/>
        <pc:sldMasterMkLst>
          <pc:docMk/>
          <pc:sldMasterMk cId="2011684619" sldId="2147483663"/>
        </pc:sldMasterMkLst>
        <pc:spChg chg="add mod">
          <ac:chgData name="Franziska Händschel" userId="e2149472-3187-4d00-b16a-a19eff6fc04a" providerId="ADAL" clId="{4CEFFB75-777E-4A33-95B4-4195EB5F5129}" dt="2023-08-21T13:50:06.014" v="4" actId="20577"/>
          <ac:spMkLst>
            <pc:docMk/>
            <pc:sldMasterMk cId="2011684619" sldId="2147483663"/>
            <ac:spMk id="2" creationId="{93E124D4-51B5-B87C-35E2-675B4E7E281F}"/>
          </ac:spMkLst>
        </pc:spChg>
        <pc:sldLayoutChg chg="delSp mod">
          <pc:chgData name="Franziska Händschel" userId="e2149472-3187-4d00-b16a-a19eff6fc04a" providerId="ADAL" clId="{4CEFFB75-777E-4A33-95B4-4195EB5F5129}" dt="2023-08-21T13:50:09.142" v="5" actId="478"/>
          <pc:sldLayoutMkLst>
            <pc:docMk/>
            <pc:sldMasterMk cId="2011684619" sldId="2147483663"/>
            <pc:sldLayoutMk cId="2209745101" sldId="2147483664"/>
          </pc:sldLayoutMkLst>
          <pc:spChg chg="del">
            <ac:chgData name="Franziska Händschel" userId="e2149472-3187-4d00-b16a-a19eff6fc04a" providerId="ADAL" clId="{4CEFFB75-777E-4A33-95B4-4195EB5F5129}" dt="2023-08-21T13:50:09.142" v="5" actId="478"/>
            <ac:spMkLst>
              <pc:docMk/>
              <pc:sldMasterMk cId="2011684619" sldId="2147483663"/>
              <pc:sldLayoutMk cId="2209745101" sldId="2147483664"/>
              <ac:spMk id="7" creationId="{083151D8-122D-1CAE-2D5B-60C51FD02334}"/>
            </ac:spMkLst>
          </pc:spChg>
        </pc:sldLayoutChg>
        <pc:sldLayoutChg chg="delSp mod">
          <pc:chgData name="Franziska Händschel" userId="e2149472-3187-4d00-b16a-a19eff6fc04a" providerId="ADAL" clId="{4CEFFB75-777E-4A33-95B4-4195EB5F5129}" dt="2023-08-21T13:50:12.447" v="6" actId="478"/>
          <pc:sldLayoutMkLst>
            <pc:docMk/>
            <pc:sldMasterMk cId="2011684619" sldId="2147483663"/>
            <pc:sldLayoutMk cId="4123628589" sldId="2147483687"/>
          </pc:sldLayoutMkLst>
          <pc:spChg chg="del">
            <ac:chgData name="Franziska Händschel" userId="e2149472-3187-4d00-b16a-a19eff6fc04a" providerId="ADAL" clId="{4CEFFB75-777E-4A33-95B4-4195EB5F5129}" dt="2023-08-21T13:50:12.447" v="6" actId="478"/>
            <ac:spMkLst>
              <pc:docMk/>
              <pc:sldMasterMk cId="2011684619" sldId="2147483663"/>
              <pc:sldLayoutMk cId="4123628589" sldId="2147483687"/>
              <ac:spMk id="7" creationId="{D18FA00E-B66B-6F7B-BA57-84F69FDDC498}"/>
            </ac:spMkLst>
          </pc:spChg>
        </pc:sldLayoutChg>
        <pc:sldLayoutChg chg="delSp mod">
          <pc:chgData name="Franziska Händschel" userId="e2149472-3187-4d00-b16a-a19eff6fc04a" providerId="ADAL" clId="{4CEFFB75-777E-4A33-95B4-4195EB5F5129}" dt="2023-08-21T13:50:16.069" v="7" actId="478"/>
          <pc:sldLayoutMkLst>
            <pc:docMk/>
            <pc:sldMasterMk cId="2011684619" sldId="2147483663"/>
            <pc:sldLayoutMk cId="2640822903" sldId="2147483688"/>
          </pc:sldLayoutMkLst>
          <pc:spChg chg="del">
            <ac:chgData name="Franziska Händschel" userId="e2149472-3187-4d00-b16a-a19eff6fc04a" providerId="ADAL" clId="{4CEFFB75-777E-4A33-95B4-4195EB5F5129}" dt="2023-08-21T13:50:16.069" v="7" actId="478"/>
            <ac:spMkLst>
              <pc:docMk/>
              <pc:sldMasterMk cId="2011684619" sldId="2147483663"/>
              <pc:sldLayoutMk cId="2640822903" sldId="2147483688"/>
              <ac:spMk id="7" creationId="{D18FA00E-B66B-6F7B-BA57-84F69FDDC498}"/>
            </ac:spMkLst>
          </pc:spChg>
        </pc:sldLayoutChg>
      </pc:sldMaster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ite 1">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4D0955DD-57CF-DFA8-C489-048EB8EC7547}"/>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505C9976-7EC6-199A-B015-8F743D0304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DB1EDEF-2576-5518-A2FC-B6A3301C36A3}"/>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Tree>
    <p:extLst>
      <p:ext uri="{BB962C8B-B14F-4D97-AF65-F5344CB8AC3E}">
        <p14:creationId xmlns:p14="http://schemas.microsoft.com/office/powerpoint/2010/main" val="220974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ite 2">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67E6B806-EA91-2F19-707C-4C24FEC6C3DB}"/>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623BCDE3-990A-2C07-BEA3-6369C0158EF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18E26FF-D0A1-54EC-8006-BD717C5EE4D6}"/>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8947CC27-1D40-08B5-3F8C-7F574D85CFC3}"/>
              </a:ext>
            </a:extLst>
          </p:cNvPr>
          <p:cNvSpPr>
            <a:spLocks/>
          </p:cNvSpPr>
          <p:nvPr userDrawn="1"/>
        </p:nvSpPr>
        <p:spPr>
          <a:xfrm rot="5400000">
            <a:off x="-748692" y="2397383"/>
            <a:ext cx="8369238" cy="5514109"/>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a:extLst>
              <a:ext uri="{FF2B5EF4-FFF2-40B4-BE49-F238E27FC236}">
                <a16:creationId xmlns:a16="http://schemas.microsoft.com/office/drawing/2014/main" id="{F96CFD6A-E871-6FB9-50F4-EC1F8849C599}"/>
              </a:ext>
            </a:extLst>
          </p:cNvPr>
          <p:cNvSpPr/>
          <p:nvPr userDrawn="1"/>
        </p:nvSpPr>
        <p:spPr>
          <a:xfrm>
            <a:off x="-3296709" y="5278000"/>
            <a:ext cx="2888806" cy="4061056"/>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sz="1600" dirty="0">
              <a:solidFill>
                <a:schemeClr val="tx1"/>
              </a:solidFill>
              <a:latin typeface="helvetica" panose="020B0604020202020204" pitchFamily="34" charset="0"/>
              <a:cs typeface="helvetica" panose="020B0604020202020204" pitchFamily="34" charset="0"/>
            </a:endParaRPr>
          </a:p>
          <a:p>
            <a:pPr algn="ctr"/>
            <a:r>
              <a:rPr lang="de-DE" sz="1600" dirty="0">
                <a:solidFill>
                  <a:schemeClr val="tx1"/>
                </a:solidFill>
                <a:latin typeface="helvetica" panose="020B0604020202020204" pitchFamily="34" charset="0"/>
                <a:cs typeface="helvetica" panose="020B0604020202020204" pitchFamily="34" charset="0"/>
              </a:rPr>
              <a:t>Ordnet die ETF/Fonds der jeweiligen Investment-strategie zu. Zieht dafür die Nummer an die passende Stelle im Schaubild.</a:t>
            </a:r>
          </a:p>
        </p:txBody>
      </p:sp>
    </p:spTree>
    <p:extLst>
      <p:ext uri="{BB962C8B-B14F-4D97-AF65-F5344CB8AC3E}">
        <p14:creationId xmlns:p14="http://schemas.microsoft.com/office/powerpoint/2010/main" val="4123628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nha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67E6B806-EA91-2F19-707C-4C24FEC6C3DB}"/>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623BCDE3-990A-2C07-BEA3-6369C0158EF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18E26FF-D0A1-54EC-8006-BD717C5EE4D6}"/>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8947CC27-1D40-08B5-3F8C-7F574D85CFC3}"/>
              </a:ext>
            </a:extLst>
          </p:cNvPr>
          <p:cNvSpPr>
            <a:spLocks/>
          </p:cNvSpPr>
          <p:nvPr userDrawn="1"/>
        </p:nvSpPr>
        <p:spPr>
          <a:xfrm rot="5400000">
            <a:off x="-748692" y="2397383"/>
            <a:ext cx="8369238" cy="5514109"/>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408229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93E124D4-51B5-B87C-35E2-675B4E7E281F}"/>
              </a:ext>
            </a:extLst>
          </p:cNvPr>
          <p:cNvSpPr txBox="1"/>
          <p:nvPr userDrawn="1"/>
        </p:nvSpPr>
        <p:spPr>
          <a:xfrm>
            <a:off x="4871720" y="564578"/>
            <a:ext cx="1445140" cy="246221"/>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de-DE" sz="1000" dirty="0">
                <a:latin typeface="helvetica" panose="020B0604020202020204" pitchFamily="34" charset="0"/>
                <a:ea typeface="Inter" panose="020B0502030000000004" pitchFamily="34" charset="0"/>
                <a:cs typeface="helvetica" panose="020B0604020202020204" pitchFamily="34" charset="0"/>
              </a:rPr>
              <a:t>N-8 | Seite </a:t>
            </a:r>
            <a:fld id="{C267646B-C43E-4BC8-BC52-37A278336584}" type="slidenum">
              <a:rPr kumimoji="0" lang="de-DE" sz="1000" b="0" i="0" u="none" strike="noStrike" kern="1200" cap="none" spc="0" normalizeH="0" baseline="0" noProof="0" smtClean="0">
                <a:ln>
                  <a:noFill/>
                </a:ln>
                <a:solidFill>
                  <a:srgbClr val="243039"/>
                </a:solidFill>
                <a:effectLst/>
                <a:uLnTx/>
                <a:uFillTx/>
                <a:latin typeface="helvetica" panose="020B0604020202020204" pitchFamily="34" charset="0"/>
                <a:ea typeface="+mn-ea"/>
                <a:cs typeface="helvetica"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‹Nr.›</a:t>
            </a:fld>
            <a:r>
              <a:rPr kumimoji="0" lang="de-DE" sz="1000" b="0" i="0" u="none" strike="noStrike" kern="1200" cap="none" spc="0" normalizeH="0" baseline="0" noProof="0" dirty="0">
                <a:ln>
                  <a:noFill/>
                </a:ln>
                <a:solidFill>
                  <a:srgbClr val="243039"/>
                </a:solidFill>
                <a:effectLst/>
                <a:uLnTx/>
                <a:uFillTx/>
                <a:latin typeface="helvetica" panose="020B0604020202020204" pitchFamily="34" charset="0"/>
                <a:ea typeface="+mn-ea"/>
                <a:cs typeface="helvetica" panose="020B0604020202020204" pitchFamily="34" charset="0"/>
              </a:rPr>
              <a:t> </a:t>
            </a:r>
            <a:r>
              <a:rPr lang="de-DE" sz="1000" dirty="0">
                <a:latin typeface="helvetica" panose="020B0604020202020204" pitchFamily="34" charset="0"/>
                <a:ea typeface="Inter" panose="020B0502030000000004" pitchFamily="34" charset="0"/>
                <a:cs typeface="helvetica" panose="020B0604020202020204" pitchFamily="34" charset="0"/>
              </a:rPr>
              <a:t>von 6</a:t>
            </a:r>
          </a:p>
        </p:txBody>
      </p:sp>
    </p:spTree>
    <p:extLst>
      <p:ext uri="{BB962C8B-B14F-4D97-AF65-F5344CB8AC3E}">
        <p14:creationId xmlns:p14="http://schemas.microsoft.com/office/powerpoint/2010/main" val="2011684619"/>
      </p:ext>
    </p:extLst>
  </p:cSld>
  <p:clrMap bg1="lt1" tx1="dk1" bg2="lt2" tx2="dk2" accent1="accent1" accent2="accent2" accent3="accent3" accent4="accent4" accent5="accent5" accent6="accent6" hlink="hlink" folHlink="folHlink"/>
  <p:sldLayoutIdLst>
    <p:sldLayoutId id="2147483664" r:id="rId1"/>
    <p:sldLayoutId id="2147483687" r:id="rId2"/>
    <p:sldLayoutId id="2147483688" r:id="rId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www.umweltbundesamt.de/investment-strategien-bei-nachhaltigen-geldanlagen"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CB041D22-1EE7-50E2-D28D-8D4A4DD19FBE}"/>
              </a:ext>
            </a:extLst>
          </p:cNvPr>
          <p:cNvSpPr>
            <a:spLocks noGrp="1" noRot="1" noMove="1" noResize="1" noEditPoints="1" noAdjustHandles="1" noChangeArrowheads="1" noChangeShapeType="1"/>
          </p:cNvSpPr>
          <p:nvPr/>
        </p:nvSpPr>
        <p:spPr>
          <a:xfrm>
            <a:off x="663943" y="5145903"/>
            <a:ext cx="5513949" cy="4216349"/>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sz="1600" dirty="0">
              <a:solidFill>
                <a:schemeClr val="tx1"/>
              </a:solidFill>
              <a:latin typeface="helvetica" panose="020B0604020202020204" pitchFamily="34" charset="0"/>
              <a:cs typeface="helvetica" panose="020B0604020202020204" pitchFamily="34" charset="0"/>
            </a:endParaRPr>
          </a:p>
        </p:txBody>
      </p:sp>
      <p:sp>
        <p:nvSpPr>
          <p:cNvPr id="22" name="Rechteck 21">
            <a:extLst>
              <a:ext uri="{FF2B5EF4-FFF2-40B4-BE49-F238E27FC236}">
                <a16:creationId xmlns:a16="http://schemas.microsoft.com/office/drawing/2014/main" id="{1105B80B-C3A2-E48D-21D1-DE56F77461FA}"/>
              </a:ext>
            </a:extLst>
          </p:cNvPr>
          <p:cNvSpPr>
            <a:spLocks noGrp="1" noRot="1" noMove="1" noResize="1" noEditPoints="1" noAdjustHandles="1" noChangeArrowheads="1" noChangeShapeType="1"/>
          </p:cNvSpPr>
          <p:nvPr/>
        </p:nvSpPr>
        <p:spPr>
          <a:xfrm>
            <a:off x="663943" y="990598"/>
            <a:ext cx="5513950" cy="4152485"/>
          </a:xfrm>
          <a:prstGeom prst="rect">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de-DE" sz="1400" b="1" dirty="0">
                <a:solidFill>
                  <a:schemeClr val="tx1"/>
                </a:solidFill>
                <a:latin typeface="helvetica"/>
                <a:ea typeface="Inter" panose="020B0502030000000004" pitchFamily="34" charset="0"/>
                <a:cs typeface="Inter" panose="020B0502030000000004" pitchFamily="34" charset="0"/>
              </a:rPr>
              <a:t>Euer Arbeitsauftrag</a:t>
            </a:r>
          </a:p>
          <a:p>
            <a:endParaRPr lang="de-DE" sz="1400" dirty="0">
              <a:solidFill>
                <a:schemeClr val="tx1"/>
              </a:solidFill>
              <a:latin typeface="helvetica"/>
              <a:ea typeface="Inter" panose="020B0502030000000004" pitchFamily="34" charset="0"/>
              <a:cs typeface="Inter" panose="020B0502030000000004" pitchFamily="34" charset="0"/>
            </a:endParaRPr>
          </a:p>
          <a:p>
            <a:r>
              <a:rPr lang="de-DE" sz="1400" dirty="0">
                <a:solidFill>
                  <a:schemeClr val="tx1"/>
                </a:solidFill>
                <a:latin typeface="helvetica"/>
                <a:ea typeface="Inter" panose="020B0502030000000004" pitchFamily="34" charset="0"/>
                <a:cs typeface="Inter" panose="020B0502030000000004" pitchFamily="34" charset="0"/>
              </a:rPr>
              <a:t>1) Lest euch den Informationstext zu den </a:t>
            </a:r>
            <a:br>
              <a:rPr lang="de-DE" sz="1400" dirty="0">
                <a:solidFill>
                  <a:schemeClr val="tx1"/>
                </a:solidFill>
                <a:latin typeface="helvetica"/>
                <a:ea typeface="Inter" panose="020B0502030000000004" pitchFamily="34" charset="0"/>
                <a:cs typeface="Inter" panose="020B0502030000000004" pitchFamily="34" charset="0"/>
              </a:rPr>
            </a:br>
            <a:r>
              <a:rPr lang="de-DE" sz="1400" dirty="0">
                <a:solidFill>
                  <a:schemeClr val="tx1"/>
                </a:solidFill>
                <a:latin typeface="helvetica"/>
                <a:ea typeface="Inter" panose="020B0502030000000004" pitchFamily="34" charset="0"/>
                <a:cs typeface="Inter" panose="020B0502030000000004" pitchFamily="34" charset="0"/>
              </a:rPr>
              <a:t>verschiedenen Investmentstrategien durch.</a:t>
            </a:r>
          </a:p>
          <a:p>
            <a:pPr marL="342900" indent="-342900">
              <a:buFont typeface="+mj-lt"/>
              <a:buAutoNum type="arabicParenR"/>
            </a:pPr>
            <a:endParaRPr lang="de-DE" sz="1400" dirty="0">
              <a:solidFill>
                <a:schemeClr val="tx1"/>
              </a:solidFill>
              <a:latin typeface="helvetica"/>
              <a:ea typeface="Inter" panose="020B0502030000000004" pitchFamily="34" charset="0"/>
              <a:cs typeface="Inter" panose="020B0502030000000004" pitchFamily="34" charset="0"/>
            </a:endParaRPr>
          </a:p>
          <a:p>
            <a:r>
              <a:rPr lang="de-DE" sz="1400" dirty="0">
                <a:solidFill>
                  <a:schemeClr val="tx1"/>
                </a:solidFill>
                <a:latin typeface="helvetica"/>
                <a:ea typeface="Inter" panose="020B0502030000000004" pitchFamily="34" charset="0"/>
                <a:cs typeface="Inter" panose="020B0502030000000004" pitchFamily="34" charset="0"/>
              </a:rPr>
              <a:t>2) Vervollständigt die Spiegeltabelle unten.</a:t>
            </a:r>
          </a:p>
          <a:p>
            <a:pPr marL="342900" indent="-342900">
              <a:buFont typeface="+mj-lt"/>
              <a:buAutoNum type="arabicParenR"/>
            </a:pPr>
            <a:endParaRPr lang="de-DE" sz="1400" dirty="0">
              <a:solidFill>
                <a:schemeClr val="tx1"/>
              </a:solidFill>
              <a:latin typeface="helvetica"/>
              <a:ea typeface="Inter" panose="020B0502030000000004" pitchFamily="34" charset="0"/>
              <a:cs typeface="Inter" panose="020B0502030000000004" pitchFamily="34" charset="0"/>
            </a:endParaRPr>
          </a:p>
          <a:p>
            <a:r>
              <a:rPr lang="de-DE" sz="1400" dirty="0">
                <a:solidFill>
                  <a:schemeClr val="tx1"/>
                </a:solidFill>
                <a:latin typeface="helvetica"/>
                <a:ea typeface="Inter" panose="020B0502030000000004" pitchFamily="34" charset="0"/>
                <a:cs typeface="Inter" panose="020B0502030000000004" pitchFamily="34" charset="0"/>
              </a:rPr>
              <a:t>3) Vervollständigt auf Basis des Textes das Schaubild mit den zentralen Aspekten der nachhaltigen Geldanlage.</a:t>
            </a:r>
          </a:p>
          <a:p>
            <a:pPr marL="342900" indent="-342900">
              <a:buFont typeface="+mj-lt"/>
              <a:buAutoNum type="arabicParenR"/>
            </a:pPr>
            <a:endParaRPr lang="de-DE" sz="1400" dirty="0">
              <a:solidFill>
                <a:schemeClr val="tx1"/>
              </a:solidFill>
              <a:latin typeface="helvetica"/>
              <a:ea typeface="Inter" panose="020B0502030000000004" pitchFamily="34" charset="0"/>
              <a:cs typeface="Inter" panose="020B0502030000000004" pitchFamily="34" charset="0"/>
            </a:endParaRPr>
          </a:p>
          <a:p>
            <a:r>
              <a:rPr lang="de-DE" sz="1400" dirty="0">
                <a:solidFill>
                  <a:schemeClr val="tx1"/>
                </a:solidFill>
                <a:latin typeface="helvetica"/>
                <a:ea typeface="Inter" panose="020B0502030000000004" pitchFamily="34" charset="0"/>
                <a:cs typeface="Inter" panose="020B0502030000000004" pitchFamily="34" charset="0"/>
              </a:rPr>
              <a:t>4) Diskutiert Stärken und Schwächen bei den unterschiedlichen praktischen Umsetzungen der nachhaltigen Geldanlage. </a:t>
            </a:r>
          </a:p>
          <a:p>
            <a:pPr marL="342900" indent="-342900">
              <a:buFont typeface="+mj-lt"/>
              <a:buAutoNum type="arabicParenR"/>
            </a:pPr>
            <a:endParaRPr lang="de-DE" sz="1400" dirty="0">
              <a:solidFill>
                <a:schemeClr val="tx1"/>
              </a:solidFill>
              <a:latin typeface="helvetica"/>
              <a:ea typeface="Inter" panose="020B0502030000000004" pitchFamily="34" charset="0"/>
              <a:cs typeface="Inter" panose="020B0502030000000004" pitchFamily="34" charset="0"/>
            </a:endParaRPr>
          </a:p>
          <a:p>
            <a:r>
              <a:rPr lang="de-DE" sz="1400" dirty="0">
                <a:solidFill>
                  <a:schemeClr val="tx1"/>
                </a:solidFill>
                <a:latin typeface="helvetica"/>
                <a:ea typeface="Inter" panose="020B0502030000000004" pitchFamily="34" charset="0"/>
                <a:cs typeface="Inter" panose="020B0502030000000004" pitchFamily="34" charset="0"/>
              </a:rPr>
              <a:t>5) Erläutert Parallelen zu den bei euch in der Gruppe getroffenen Entscheidungen bezüglich der Auswahl von unterschiedlichen ETF/Fonds und ordnet die ETF/Fonds der jeweiligen Strategie in eurem Schaubild zu.</a:t>
            </a:r>
          </a:p>
          <a:p>
            <a:endParaRPr lang="de-DE" sz="1400" dirty="0">
              <a:solidFill>
                <a:schemeClr val="tx1"/>
              </a:solidFill>
              <a:latin typeface="helvetica"/>
              <a:ea typeface="Inter" panose="020B0502030000000004" pitchFamily="34" charset="0"/>
              <a:cs typeface="Inter" panose="020B0502030000000004" pitchFamily="34" charset="0"/>
            </a:endParaRPr>
          </a:p>
        </p:txBody>
      </p:sp>
      <p:sp>
        <p:nvSpPr>
          <p:cNvPr id="10" name="Freihandform: Form 9">
            <a:extLst>
              <a:ext uri="{FF2B5EF4-FFF2-40B4-BE49-F238E27FC236}">
                <a16:creationId xmlns:a16="http://schemas.microsoft.com/office/drawing/2014/main" id="{C7E09CBE-40AF-1683-0107-8ACC9AB04788}"/>
              </a:ext>
            </a:extLst>
          </p:cNvPr>
          <p:cNvSpPr>
            <a:spLocks noGrp="1" noRot="1" noMove="1" noResize="1" noEditPoints="1" noAdjustHandles="1" noChangeArrowheads="1" noChangeShapeType="1"/>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95C46C"/>
          </a:solidFill>
          <a:ln>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2800"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4" name="Grafik 3">
            <a:extLst>
              <a:ext uri="{FF2B5EF4-FFF2-40B4-BE49-F238E27FC236}">
                <a16:creationId xmlns:a16="http://schemas.microsoft.com/office/drawing/2014/main" id="{EF7831B9-3E69-5FD4-466F-417FFF41E886}"/>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flipH="1">
            <a:off x="4592730" y="1222408"/>
            <a:ext cx="1406205" cy="952499"/>
          </a:xfrm>
          <a:prstGeom prst="rect">
            <a:avLst/>
          </a:prstGeom>
        </p:spPr>
      </p:pic>
      <p:graphicFrame>
        <p:nvGraphicFramePr>
          <p:cNvPr id="5" name="Tabelle 4">
            <a:extLst>
              <a:ext uri="{FF2B5EF4-FFF2-40B4-BE49-F238E27FC236}">
                <a16:creationId xmlns:a16="http://schemas.microsoft.com/office/drawing/2014/main" id="{243D0987-8EC6-0BB3-1C74-17374AC14A0D}"/>
              </a:ext>
            </a:extLst>
          </p:cNvPr>
          <p:cNvGraphicFramePr>
            <a:graphicFrameLocks/>
          </p:cNvGraphicFramePr>
          <p:nvPr>
            <p:extLst>
              <p:ext uri="{D42A27DB-BD31-4B8C-83A1-F6EECF244321}">
                <p14:modId xmlns:p14="http://schemas.microsoft.com/office/powerpoint/2010/main" val="355349876"/>
              </p:ext>
            </p:extLst>
          </p:nvPr>
        </p:nvGraphicFramePr>
        <p:xfrm>
          <a:off x="736230" y="5217166"/>
          <a:ext cx="5369373" cy="4071003"/>
        </p:xfrm>
        <a:graphic>
          <a:graphicData uri="http://schemas.openxmlformats.org/drawingml/2006/table">
            <a:tbl>
              <a:tblPr firstRow="1" firstCol="1" bandRow="1"/>
              <a:tblGrid>
                <a:gridCol w="2736798">
                  <a:extLst>
                    <a:ext uri="{9D8B030D-6E8A-4147-A177-3AD203B41FA5}">
                      <a16:colId xmlns:a16="http://schemas.microsoft.com/office/drawing/2014/main" val="1763476854"/>
                    </a:ext>
                  </a:extLst>
                </a:gridCol>
                <a:gridCol w="2632575">
                  <a:extLst>
                    <a:ext uri="{9D8B030D-6E8A-4147-A177-3AD203B41FA5}">
                      <a16:colId xmlns:a16="http://schemas.microsoft.com/office/drawing/2014/main" val="1841724622"/>
                    </a:ext>
                  </a:extLst>
                </a:gridCol>
              </a:tblGrid>
              <a:tr h="756896">
                <a:tc>
                  <a:txBody>
                    <a:bodyPr/>
                    <a:lstStyle/>
                    <a:p>
                      <a:pPr>
                        <a:lnSpc>
                          <a:spcPct val="107000"/>
                        </a:lnSpc>
                        <a:spcAft>
                          <a:spcPts val="800"/>
                        </a:spcAft>
                      </a:pPr>
                      <a:r>
                        <a:rPr lang="de-DE" sz="1400" kern="100" dirty="0">
                          <a:effectLst/>
                          <a:latin typeface="helvetica" panose="020B0604020202020204" pitchFamily="34" charset="0"/>
                          <a:ea typeface="Calibri" panose="020F0502020204030204" pitchFamily="34" charset="0"/>
                          <a:cs typeface="helvetica" panose="020B0604020202020204" pitchFamily="34" charset="0"/>
                        </a:rPr>
                        <a:t>Unter dem Begriff „Impact Investment“ versteht man…</a:t>
                      </a: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ct val="107000"/>
                        </a:lnSpc>
                        <a:spcAft>
                          <a:spcPts val="800"/>
                        </a:spcAft>
                      </a:pPr>
                      <a:endParaRPr lang="de-DE" sz="1400" kern="100" dirty="0">
                        <a:effectLst/>
                        <a:latin typeface="Ink Free" panose="03080402000500000000" pitchFamily="66" charset="0"/>
                        <a:ea typeface="Calibri" panose="020F0502020204030204" pitchFamily="34" charset="0"/>
                        <a:cs typeface="helvetica" panose="020B0604020202020204" pitchFamily="34" charset="0"/>
                      </a:endParaRP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26909612"/>
                  </a:ext>
                </a:extLst>
              </a:tr>
              <a:tr h="973350">
                <a:tc>
                  <a:txBody>
                    <a:bodyPr/>
                    <a:lstStyle/>
                    <a:p>
                      <a:pPr>
                        <a:lnSpc>
                          <a:spcPct val="107000"/>
                        </a:lnSpc>
                        <a:spcAft>
                          <a:spcPts val="800"/>
                        </a:spcAft>
                      </a:pPr>
                      <a:endParaRPr lang="de-DE" sz="1400" kern="100" dirty="0">
                        <a:effectLst/>
                        <a:latin typeface="Ink Free" panose="03080402000500000000" pitchFamily="66" charset="0"/>
                        <a:ea typeface="Calibri" panose="020F0502020204030204" pitchFamily="34" charset="0"/>
                        <a:cs typeface="helvetica" panose="020B0604020202020204" pitchFamily="34" charset="0"/>
                      </a:endParaRP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07000"/>
                        </a:lnSpc>
                        <a:spcAft>
                          <a:spcPts val="800"/>
                        </a:spcAft>
                      </a:pPr>
                      <a:r>
                        <a:rPr lang="de-DE" sz="1400" kern="100" dirty="0">
                          <a:effectLst/>
                          <a:latin typeface="helvetica" panose="020B0604020202020204" pitchFamily="34" charset="0"/>
                          <a:ea typeface="Calibri" panose="020F0502020204030204" pitchFamily="34" charset="0"/>
                          <a:cs typeface="helvetica" panose="020B0604020202020204" pitchFamily="34" charset="0"/>
                        </a:rPr>
                        <a:t>… dass die nachhaltigsten Firmen einer Branche beim Investieren berücksichtigt werden.</a:t>
                      </a: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2366716"/>
                  </a:ext>
                </a:extLst>
              </a:tr>
              <a:tr h="973350">
                <a:tc>
                  <a:txBody>
                    <a:bodyPr/>
                    <a:lstStyle/>
                    <a:p>
                      <a:pPr>
                        <a:lnSpc>
                          <a:spcPct val="107000"/>
                        </a:lnSpc>
                        <a:spcAft>
                          <a:spcPts val="800"/>
                        </a:spcAft>
                      </a:pPr>
                      <a:r>
                        <a:rPr lang="de-DE" sz="1400" kern="100" dirty="0">
                          <a:effectLst/>
                          <a:latin typeface="helvetica" panose="020B0604020202020204" pitchFamily="34" charset="0"/>
                          <a:ea typeface="Calibri" panose="020F0502020204030204" pitchFamily="34" charset="0"/>
                          <a:cs typeface="helvetica" panose="020B0604020202020204" pitchFamily="34" charset="0"/>
                        </a:rPr>
                        <a:t>Beim „negativen Screening“ mithilfe von Ausschlusskriterien wird zwischen zwei Arten unterschieden: …</a:t>
                      </a: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ct val="107000"/>
                        </a:lnSpc>
                        <a:spcAft>
                          <a:spcPts val="800"/>
                        </a:spcAft>
                      </a:pPr>
                      <a:endParaRPr lang="de-DE" sz="1400" kern="100" dirty="0">
                        <a:effectLst/>
                        <a:latin typeface="Ink Free" panose="03080402000500000000" pitchFamily="66" charset="0"/>
                        <a:ea typeface="Calibri" panose="020F0502020204030204" pitchFamily="34" charset="0"/>
                        <a:cs typeface="helvetica" panose="020B0604020202020204" pitchFamily="34" charset="0"/>
                      </a:endParaRP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40588469"/>
                  </a:ext>
                </a:extLst>
              </a:tr>
              <a:tr h="578399">
                <a:tc>
                  <a:txBody>
                    <a:bodyPr/>
                    <a:lstStyle/>
                    <a:p>
                      <a:pPr>
                        <a:lnSpc>
                          <a:spcPct val="107000"/>
                        </a:lnSpc>
                        <a:spcAft>
                          <a:spcPts val="800"/>
                        </a:spcAft>
                      </a:pPr>
                      <a:endParaRPr lang="de-DE" sz="1400" kern="100" dirty="0">
                        <a:effectLst/>
                        <a:latin typeface="Ink Free" panose="03080402000500000000" pitchFamily="66" charset="0"/>
                        <a:ea typeface="Calibri" panose="020F0502020204030204" pitchFamily="34" charset="0"/>
                        <a:cs typeface="helvetica" panose="020B0604020202020204" pitchFamily="34" charset="0"/>
                      </a:endParaRP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07000"/>
                        </a:lnSpc>
                        <a:spcAft>
                          <a:spcPts val="800"/>
                        </a:spcAft>
                      </a:pPr>
                      <a:r>
                        <a:rPr lang="de-DE" sz="1400" kern="100" dirty="0">
                          <a:effectLst/>
                          <a:latin typeface="helvetica" panose="020B0604020202020204" pitchFamily="34" charset="0"/>
                          <a:ea typeface="Calibri" panose="020F0502020204030204" pitchFamily="34" charset="0"/>
                          <a:cs typeface="helvetica" panose="020B0604020202020204" pitchFamily="34" charset="0"/>
                        </a:rPr>
                        <a:t>… „Best </a:t>
                      </a:r>
                      <a:r>
                        <a:rPr lang="de-DE" sz="1400" kern="100" dirty="0" err="1">
                          <a:effectLst/>
                          <a:latin typeface="helvetica" panose="020B0604020202020204" pitchFamily="34" charset="0"/>
                          <a:ea typeface="Calibri" panose="020F0502020204030204" pitchFamily="34" charset="0"/>
                          <a:cs typeface="helvetica" panose="020B0604020202020204" pitchFamily="34" charset="0"/>
                        </a:rPr>
                        <a:t>of</a:t>
                      </a:r>
                      <a:r>
                        <a:rPr lang="de-DE" sz="1400" kern="100" dirty="0">
                          <a:effectLst/>
                          <a:latin typeface="helvetica" panose="020B0604020202020204" pitchFamily="34" charset="0"/>
                          <a:ea typeface="Calibri" panose="020F0502020204030204" pitchFamily="34" charset="0"/>
                          <a:cs typeface="helvetica" panose="020B0604020202020204" pitchFamily="34" charset="0"/>
                        </a:rPr>
                        <a:t> Class“-Ansatz.</a:t>
                      </a: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563726631"/>
                  </a:ext>
                </a:extLst>
              </a:tr>
              <a:tr h="756896">
                <a:tc>
                  <a:txBody>
                    <a:bodyPr/>
                    <a:lstStyle/>
                    <a:p>
                      <a:pPr>
                        <a:lnSpc>
                          <a:spcPct val="107000"/>
                        </a:lnSpc>
                        <a:spcAft>
                          <a:spcPts val="800"/>
                        </a:spcAft>
                      </a:pPr>
                      <a:r>
                        <a:rPr lang="de-DE" sz="1400" kern="100" dirty="0">
                          <a:effectLst/>
                          <a:latin typeface="helvetica" panose="020B0604020202020204" pitchFamily="34" charset="0"/>
                          <a:ea typeface="Calibri" panose="020F0502020204030204" pitchFamily="34" charset="0"/>
                          <a:cs typeface="helvetica" panose="020B0604020202020204" pitchFamily="34" charset="0"/>
                        </a:rPr>
                        <a:t>Den Ansatz, Firmen mit einer besonders positiven Entwicklung zu berücksichtigen, nennt man …</a:t>
                      </a: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ct val="107000"/>
                        </a:lnSpc>
                        <a:spcAft>
                          <a:spcPts val="800"/>
                        </a:spcAft>
                      </a:pPr>
                      <a:endParaRPr lang="de-DE" sz="1400" kern="100" dirty="0">
                        <a:effectLst/>
                        <a:latin typeface="Ink Free" panose="03080402000500000000" pitchFamily="66" charset="0"/>
                        <a:ea typeface="Calibri" panose="020F0502020204030204" pitchFamily="34" charset="0"/>
                        <a:cs typeface="helvetica" panose="020B0604020202020204" pitchFamily="34" charset="0"/>
                      </a:endParaRP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18932136"/>
                  </a:ext>
                </a:extLst>
              </a:tr>
            </a:tbl>
          </a:graphicData>
        </a:graphic>
      </p:graphicFrame>
    </p:spTree>
    <p:extLst>
      <p:ext uri="{BB962C8B-B14F-4D97-AF65-F5344CB8AC3E}">
        <p14:creationId xmlns:p14="http://schemas.microsoft.com/office/powerpoint/2010/main" val="2597464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eck 16">
            <a:extLst>
              <a:ext uri="{FF2B5EF4-FFF2-40B4-BE49-F238E27FC236}">
                <a16:creationId xmlns:a16="http://schemas.microsoft.com/office/drawing/2014/main" id="{D97621EB-57D3-2B97-923B-A99EB4DFD515}"/>
              </a:ext>
            </a:extLst>
          </p:cNvPr>
          <p:cNvSpPr>
            <a:spLocks noGrp="1" noRot="1" noMove="1" noResize="1" noEditPoints="1" noAdjustHandles="1" noChangeArrowheads="1" noChangeShapeType="1"/>
          </p:cNvSpPr>
          <p:nvPr/>
        </p:nvSpPr>
        <p:spPr>
          <a:xfrm>
            <a:off x="822405" y="5440173"/>
            <a:ext cx="2535112" cy="108336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endParaRPr lang="de-DE" sz="1100" dirty="0">
              <a:solidFill>
                <a:schemeClr val="tx1"/>
              </a:solidFill>
              <a:latin typeface="helvetica" panose="020B0604020202020204" pitchFamily="34" charset="0"/>
              <a:cs typeface="helvetica" panose="020B0604020202020204" pitchFamily="34" charset="0"/>
            </a:endParaRPr>
          </a:p>
        </p:txBody>
      </p:sp>
      <p:sp>
        <p:nvSpPr>
          <p:cNvPr id="18" name="Rechteck 17">
            <a:extLst>
              <a:ext uri="{FF2B5EF4-FFF2-40B4-BE49-F238E27FC236}">
                <a16:creationId xmlns:a16="http://schemas.microsoft.com/office/drawing/2014/main" id="{1B833E2C-1886-BD6D-E3B1-865E17E59DCB}"/>
              </a:ext>
            </a:extLst>
          </p:cNvPr>
          <p:cNvSpPr>
            <a:spLocks noGrp="1" noRot="1" noMove="1" noResize="1" noEditPoints="1" noAdjustHandles="1" noChangeArrowheads="1" noChangeShapeType="1"/>
          </p:cNvSpPr>
          <p:nvPr/>
        </p:nvSpPr>
        <p:spPr>
          <a:xfrm>
            <a:off x="3526853" y="5440173"/>
            <a:ext cx="2535113" cy="108336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endParaRPr lang="de-DE" sz="1100" dirty="0">
              <a:solidFill>
                <a:schemeClr val="tx1"/>
              </a:solidFill>
              <a:latin typeface="helvetica" panose="020B0604020202020204" pitchFamily="34" charset="0"/>
              <a:cs typeface="helvetica" panose="020B0604020202020204" pitchFamily="34" charset="0"/>
            </a:endParaRPr>
          </a:p>
        </p:txBody>
      </p:sp>
      <p:grpSp>
        <p:nvGrpSpPr>
          <p:cNvPr id="37" name="Gruppieren 36">
            <a:extLst>
              <a:ext uri="{FF2B5EF4-FFF2-40B4-BE49-F238E27FC236}">
                <a16:creationId xmlns:a16="http://schemas.microsoft.com/office/drawing/2014/main" id="{15FBEC13-CEB6-60A3-14FB-7E6BC41E21D5}"/>
              </a:ext>
            </a:extLst>
          </p:cNvPr>
          <p:cNvGrpSpPr>
            <a:grpSpLocks noGrp="1" noUngrp="1" noRot="1" noMove="1" noResize="1"/>
          </p:cNvGrpSpPr>
          <p:nvPr/>
        </p:nvGrpSpPr>
        <p:grpSpPr>
          <a:xfrm>
            <a:off x="811528" y="7008807"/>
            <a:ext cx="5261314" cy="2211391"/>
            <a:chOff x="825500" y="7307023"/>
            <a:chExt cx="5261314" cy="2030941"/>
          </a:xfrm>
        </p:grpSpPr>
        <p:sp>
          <p:nvSpPr>
            <p:cNvPr id="20" name="Rechteck 19">
              <a:extLst>
                <a:ext uri="{FF2B5EF4-FFF2-40B4-BE49-F238E27FC236}">
                  <a16:creationId xmlns:a16="http://schemas.microsoft.com/office/drawing/2014/main" id="{0462B4F8-BAAE-C8CC-B353-0A9ACBC05468}"/>
                </a:ext>
              </a:extLst>
            </p:cNvPr>
            <p:cNvSpPr>
              <a:spLocks noGrp="1" noRot="1" noMove="1" noResize="1" noEditPoints="1" noAdjustHandles="1" noChangeArrowheads="1" noChangeShapeType="1"/>
            </p:cNvSpPr>
            <p:nvPr/>
          </p:nvSpPr>
          <p:spPr>
            <a:xfrm>
              <a:off x="1898627"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endParaRPr lang="de-DE" sz="1100" dirty="0">
                <a:solidFill>
                  <a:schemeClr val="tx1"/>
                </a:solidFill>
                <a:latin typeface="helvetica" panose="020B0604020202020204" pitchFamily="34" charset="0"/>
                <a:cs typeface="helvetica" panose="020B0604020202020204" pitchFamily="34" charset="0"/>
              </a:endParaRPr>
            </a:p>
          </p:txBody>
        </p:sp>
        <p:sp>
          <p:nvSpPr>
            <p:cNvPr id="21" name="Rechteck 20">
              <a:extLst>
                <a:ext uri="{FF2B5EF4-FFF2-40B4-BE49-F238E27FC236}">
                  <a16:creationId xmlns:a16="http://schemas.microsoft.com/office/drawing/2014/main" id="{944A5DB6-55C5-5E6C-65B3-9A12E6E9AC0F}"/>
                </a:ext>
              </a:extLst>
            </p:cNvPr>
            <p:cNvSpPr>
              <a:spLocks noGrp="1" noRot="1" noMove="1" noResize="1" noEditPoints="1" noAdjustHandles="1" noChangeArrowheads="1" noChangeShapeType="1"/>
            </p:cNvSpPr>
            <p:nvPr/>
          </p:nvSpPr>
          <p:spPr>
            <a:xfrm>
              <a:off x="825500"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endParaRPr lang="de-DE" sz="1100" dirty="0">
                <a:solidFill>
                  <a:schemeClr val="tx1"/>
                </a:solidFill>
                <a:latin typeface="helvetica" panose="020B0604020202020204" pitchFamily="34" charset="0"/>
                <a:cs typeface="helvetica" panose="020B0604020202020204" pitchFamily="34" charset="0"/>
              </a:endParaRPr>
            </a:p>
          </p:txBody>
        </p:sp>
        <p:sp>
          <p:nvSpPr>
            <p:cNvPr id="23" name="Rechteck 22">
              <a:extLst>
                <a:ext uri="{FF2B5EF4-FFF2-40B4-BE49-F238E27FC236}">
                  <a16:creationId xmlns:a16="http://schemas.microsoft.com/office/drawing/2014/main" id="{D156A81D-BCD4-016C-B84C-FE8BEFC67FA0}"/>
                </a:ext>
              </a:extLst>
            </p:cNvPr>
            <p:cNvSpPr>
              <a:spLocks noGrp="1" noRot="1" noMove="1" noResize="1" noEditPoints="1" noAdjustHandles="1" noChangeArrowheads="1" noChangeShapeType="1"/>
            </p:cNvSpPr>
            <p:nvPr/>
          </p:nvSpPr>
          <p:spPr>
            <a:xfrm>
              <a:off x="4036823"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endParaRPr lang="de-DE" sz="1100" dirty="0">
                <a:solidFill>
                  <a:schemeClr val="tx1"/>
                </a:solidFill>
                <a:latin typeface="helvetica" panose="020B0604020202020204" pitchFamily="34" charset="0"/>
                <a:cs typeface="helvetica" panose="020B0604020202020204" pitchFamily="34" charset="0"/>
              </a:endParaRPr>
            </a:p>
          </p:txBody>
        </p:sp>
        <p:sp>
          <p:nvSpPr>
            <p:cNvPr id="24" name="Rechteck 23">
              <a:extLst>
                <a:ext uri="{FF2B5EF4-FFF2-40B4-BE49-F238E27FC236}">
                  <a16:creationId xmlns:a16="http://schemas.microsoft.com/office/drawing/2014/main" id="{BD76F88F-6FFB-F2BF-CAEC-0A5EFD1675ED}"/>
                </a:ext>
              </a:extLst>
            </p:cNvPr>
            <p:cNvSpPr>
              <a:spLocks noGrp="1" noRot="1" noMove="1" noResize="1" noEditPoints="1" noAdjustHandles="1" noChangeArrowheads="1" noChangeShapeType="1"/>
            </p:cNvSpPr>
            <p:nvPr/>
          </p:nvSpPr>
          <p:spPr>
            <a:xfrm>
              <a:off x="5109949"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endParaRPr lang="de-DE" sz="1100" dirty="0">
                <a:solidFill>
                  <a:schemeClr val="tx1"/>
                </a:solidFill>
                <a:latin typeface="helvetica" panose="020B0604020202020204" pitchFamily="34" charset="0"/>
                <a:cs typeface="helvetica" panose="020B0604020202020204" pitchFamily="34" charset="0"/>
              </a:endParaRPr>
            </a:p>
          </p:txBody>
        </p:sp>
        <p:sp>
          <p:nvSpPr>
            <p:cNvPr id="25" name="Rechteck 24">
              <a:extLst>
                <a:ext uri="{FF2B5EF4-FFF2-40B4-BE49-F238E27FC236}">
                  <a16:creationId xmlns:a16="http://schemas.microsoft.com/office/drawing/2014/main" id="{28A95678-B69B-70F2-BA31-8AD73A986A02}"/>
                </a:ext>
              </a:extLst>
            </p:cNvPr>
            <p:cNvSpPr>
              <a:spLocks noGrp="1" noRot="1" noMove="1" noResize="1" noEditPoints="1" noAdjustHandles="1" noChangeArrowheads="1" noChangeShapeType="1"/>
            </p:cNvSpPr>
            <p:nvPr/>
          </p:nvSpPr>
          <p:spPr>
            <a:xfrm>
              <a:off x="2963696"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endParaRPr lang="de-DE" sz="1100" dirty="0">
                <a:solidFill>
                  <a:schemeClr val="tx1"/>
                </a:solidFill>
                <a:latin typeface="helvetica" panose="020B0604020202020204" pitchFamily="34" charset="0"/>
                <a:cs typeface="helvetica" panose="020B0604020202020204" pitchFamily="34" charset="0"/>
              </a:endParaRPr>
            </a:p>
          </p:txBody>
        </p:sp>
      </p:grpSp>
      <p:grpSp>
        <p:nvGrpSpPr>
          <p:cNvPr id="38" name="Gruppieren 37">
            <a:extLst>
              <a:ext uri="{FF2B5EF4-FFF2-40B4-BE49-F238E27FC236}">
                <a16:creationId xmlns:a16="http://schemas.microsoft.com/office/drawing/2014/main" id="{063F2CD9-A688-EF50-8F13-27CF19662D91}"/>
              </a:ext>
            </a:extLst>
          </p:cNvPr>
          <p:cNvGrpSpPr>
            <a:grpSpLocks noGrp="1" noUngrp="1" noRot="1" noMove="1" noResize="1"/>
          </p:cNvGrpSpPr>
          <p:nvPr/>
        </p:nvGrpSpPr>
        <p:grpSpPr>
          <a:xfrm>
            <a:off x="785497" y="3869640"/>
            <a:ext cx="3427687" cy="1083360"/>
            <a:chOff x="788592" y="3633499"/>
            <a:chExt cx="3427687" cy="1093375"/>
          </a:xfrm>
        </p:grpSpPr>
        <p:sp>
          <p:nvSpPr>
            <p:cNvPr id="16" name="Rechteck 15">
              <a:extLst>
                <a:ext uri="{FF2B5EF4-FFF2-40B4-BE49-F238E27FC236}">
                  <a16:creationId xmlns:a16="http://schemas.microsoft.com/office/drawing/2014/main" id="{FBB10F91-232C-7E30-3E54-AADEBFD025A9}"/>
                </a:ext>
              </a:extLst>
            </p:cNvPr>
            <p:cNvSpPr>
              <a:spLocks noGrp="1" noRot="1" noMove="1" noResize="1" noEditPoints="1" noAdjustHandles="1" noChangeArrowheads="1" noChangeShapeType="1"/>
            </p:cNvSpPr>
            <p:nvPr/>
          </p:nvSpPr>
          <p:spPr>
            <a:xfrm>
              <a:off x="2621539" y="3633499"/>
              <a:ext cx="1594740" cy="1093375"/>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endParaRPr lang="de-DE" sz="1200" b="1" dirty="0">
                <a:solidFill>
                  <a:schemeClr val="tx1"/>
                </a:solidFill>
                <a:latin typeface="helvetica" panose="020B0604020202020204" pitchFamily="34" charset="0"/>
                <a:cs typeface="helvetica" panose="020B0604020202020204" pitchFamily="34" charset="0"/>
              </a:endParaRPr>
            </a:p>
          </p:txBody>
        </p:sp>
        <p:sp>
          <p:nvSpPr>
            <p:cNvPr id="26" name="Rechteck 25">
              <a:extLst>
                <a:ext uri="{FF2B5EF4-FFF2-40B4-BE49-F238E27FC236}">
                  <a16:creationId xmlns:a16="http://schemas.microsoft.com/office/drawing/2014/main" id="{6BEB3A3E-00C2-AB26-3E69-EF6126725053}"/>
                </a:ext>
              </a:extLst>
            </p:cNvPr>
            <p:cNvSpPr>
              <a:spLocks noGrp="1" noRot="1" noMove="1" noResize="1" noEditPoints="1" noAdjustHandles="1" noChangeArrowheads="1" noChangeShapeType="1"/>
            </p:cNvSpPr>
            <p:nvPr/>
          </p:nvSpPr>
          <p:spPr>
            <a:xfrm>
              <a:off x="788592" y="3633499"/>
              <a:ext cx="1594740" cy="1093375"/>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endParaRPr lang="de-DE" sz="1100" dirty="0">
                <a:solidFill>
                  <a:schemeClr val="tx1"/>
                </a:solidFill>
                <a:latin typeface="helvetica" panose="020B0604020202020204" pitchFamily="34" charset="0"/>
                <a:cs typeface="helvetica" panose="020B0604020202020204" pitchFamily="34" charset="0"/>
              </a:endParaRPr>
            </a:p>
          </p:txBody>
        </p:sp>
      </p:grpSp>
      <p:sp>
        <p:nvSpPr>
          <p:cNvPr id="27" name="Rechteck 26">
            <a:extLst>
              <a:ext uri="{FF2B5EF4-FFF2-40B4-BE49-F238E27FC236}">
                <a16:creationId xmlns:a16="http://schemas.microsoft.com/office/drawing/2014/main" id="{9AAAFF45-6281-4353-452E-FF822C160DCA}"/>
              </a:ext>
            </a:extLst>
          </p:cNvPr>
          <p:cNvSpPr>
            <a:spLocks noGrp="1" noRot="1" noMove="1" noResize="1" noEditPoints="1" noAdjustHandles="1" noChangeArrowheads="1" noChangeShapeType="1"/>
          </p:cNvSpPr>
          <p:nvPr/>
        </p:nvSpPr>
        <p:spPr>
          <a:xfrm>
            <a:off x="783705" y="2417959"/>
            <a:ext cx="5261315" cy="964506"/>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endParaRPr lang="de-DE" sz="1200" dirty="0">
              <a:solidFill>
                <a:schemeClr val="tx1"/>
              </a:solidFill>
              <a:latin typeface="helvetica" panose="020B0604020202020204" pitchFamily="34" charset="0"/>
              <a:cs typeface="helvetica" panose="020B0604020202020204" pitchFamily="34" charset="0"/>
            </a:endParaRPr>
          </a:p>
        </p:txBody>
      </p:sp>
      <p:cxnSp>
        <p:nvCxnSpPr>
          <p:cNvPr id="58" name="Gerader Verbinder 57">
            <a:extLst>
              <a:ext uri="{FF2B5EF4-FFF2-40B4-BE49-F238E27FC236}">
                <a16:creationId xmlns:a16="http://schemas.microsoft.com/office/drawing/2014/main" id="{F1D0929D-9F8D-D3EC-8CC8-04EC926170B8}"/>
              </a:ext>
            </a:extLst>
          </p:cNvPr>
          <p:cNvCxnSpPr>
            <a:cxnSpLocks noGrp="1" noRot="1" noMove="1" noResize="1" noEditPoints="1" noAdjustHandles="1" noChangeArrowheads="1" noChangeShapeType="1"/>
            <a:stCxn id="17" idx="3"/>
            <a:endCxn id="18" idx="1"/>
          </p:cNvCxnSpPr>
          <p:nvPr/>
        </p:nvCxnSpPr>
        <p:spPr>
          <a:xfrm>
            <a:off x="3357517" y="5981853"/>
            <a:ext cx="1693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r Verbinder 32">
            <a:extLst>
              <a:ext uri="{FF2B5EF4-FFF2-40B4-BE49-F238E27FC236}">
                <a16:creationId xmlns:a16="http://schemas.microsoft.com/office/drawing/2014/main" id="{1FF31205-A686-7166-A24C-961ECB0E0A4D}"/>
              </a:ext>
            </a:extLst>
          </p:cNvPr>
          <p:cNvCxnSpPr>
            <a:cxnSpLocks noGrp="1" noRot="1" noMove="1" noResize="1" noEditPoints="1" noAdjustHandles="1" noChangeArrowheads="1" noChangeShapeType="1"/>
            <a:stCxn id="27" idx="2"/>
          </p:cNvCxnSpPr>
          <p:nvPr/>
        </p:nvCxnSpPr>
        <p:spPr>
          <a:xfrm flipH="1">
            <a:off x="3414361" y="3382465"/>
            <a:ext cx="2" cy="4833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A0641811-E22C-611E-C8C8-066C14788396}"/>
              </a:ext>
            </a:extLst>
          </p:cNvPr>
          <p:cNvCxnSpPr>
            <a:cxnSpLocks noGrp="1" noRot="1" noMove="1" noResize="1" noEditPoints="1" noAdjustHandles="1" noChangeArrowheads="1" noChangeShapeType="1"/>
          </p:cNvCxnSpPr>
          <p:nvPr/>
        </p:nvCxnSpPr>
        <p:spPr>
          <a:xfrm flipH="1">
            <a:off x="1582865" y="3382467"/>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7E97AD21-FA6C-EAB9-BFED-F1B773FD6CD7}"/>
              </a:ext>
            </a:extLst>
          </p:cNvPr>
          <p:cNvCxnSpPr>
            <a:cxnSpLocks noGrp="1" noRot="1" noMove="1" noResize="1" noEditPoints="1" noAdjustHandles="1" noChangeArrowheads="1" noChangeShapeType="1"/>
          </p:cNvCxnSpPr>
          <p:nvPr/>
        </p:nvCxnSpPr>
        <p:spPr>
          <a:xfrm flipH="1">
            <a:off x="2917171" y="4952999"/>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8F81557D-4C92-AC07-BA5A-6D4AD0F00619}"/>
              </a:ext>
            </a:extLst>
          </p:cNvPr>
          <p:cNvCxnSpPr>
            <a:cxnSpLocks noGrp="1" noRot="1" noMove="1" noResize="1" noEditPoints="1" noAdjustHandles="1" noChangeArrowheads="1" noChangeShapeType="1"/>
          </p:cNvCxnSpPr>
          <p:nvPr/>
        </p:nvCxnSpPr>
        <p:spPr>
          <a:xfrm flipH="1">
            <a:off x="1263180" y="6523533"/>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1CE1143B-F0BE-71DC-3EAB-D275E943875F}"/>
              </a:ext>
            </a:extLst>
          </p:cNvPr>
          <p:cNvCxnSpPr>
            <a:cxnSpLocks noGrp="1" noRot="1" noMove="1" noResize="1" noEditPoints="1" noAdjustHandles="1" noChangeArrowheads="1" noChangeShapeType="1"/>
          </p:cNvCxnSpPr>
          <p:nvPr/>
        </p:nvCxnSpPr>
        <p:spPr>
          <a:xfrm flipH="1">
            <a:off x="2369056" y="6523533"/>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r Verbinder 45">
            <a:extLst>
              <a:ext uri="{FF2B5EF4-FFF2-40B4-BE49-F238E27FC236}">
                <a16:creationId xmlns:a16="http://schemas.microsoft.com/office/drawing/2014/main" id="{40DD631B-D33F-18E7-D46E-DBDAD47B37E6}"/>
              </a:ext>
            </a:extLst>
          </p:cNvPr>
          <p:cNvCxnSpPr>
            <a:cxnSpLocks noGrp="1" noRot="1" noMove="1" noResize="1" noEditPoints="1" noAdjustHandles="1" noChangeArrowheads="1" noChangeShapeType="1"/>
          </p:cNvCxnSpPr>
          <p:nvPr/>
        </p:nvCxnSpPr>
        <p:spPr>
          <a:xfrm flipH="1">
            <a:off x="4511281" y="6523533"/>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r Verbinder 50">
            <a:extLst>
              <a:ext uri="{FF2B5EF4-FFF2-40B4-BE49-F238E27FC236}">
                <a16:creationId xmlns:a16="http://schemas.microsoft.com/office/drawing/2014/main" id="{3495998C-6AD1-9741-2324-E1F4DB48609B}"/>
              </a:ext>
            </a:extLst>
          </p:cNvPr>
          <p:cNvCxnSpPr>
            <a:cxnSpLocks noGrp="1" noRot="1" noMove="1" noResize="1" noEditPoints="1" noAdjustHandles="1" noChangeArrowheads="1" noChangeShapeType="1"/>
          </p:cNvCxnSpPr>
          <p:nvPr/>
        </p:nvCxnSpPr>
        <p:spPr>
          <a:xfrm flipH="1">
            <a:off x="5584407" y="6523533"/>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FFE90186-1E56-3DA3-B3B0-2EB11B84B99B}"/>
              </a:ext>
            </a:extLst>
          </p:cNvPr>
          <p:cNvCxnSpPr>
            <a:cxnSpLocks noGrp="1" noRot="1" noMove="1" noResize="1" noEditPoints="1" noAdjustHandles="1" noChangeArrowheads="1" noChangeShapeType="1"/>
          </p:cNvCxnSpPr>
          <p:nvPr/>
        </p:nvCxnSpPr>
        <p:spPr>
          <a:xfrm>
            <a:off x="3438155" y="5981853"/>
            <a:ext cx="0" cy="10219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Grafik 10" descr="Ein Bild, das Logo enthält.&#10;&#10;Automatisch generierte Beschreibung">
            <a:extLst>
              <a:ext uri="{FF2B5EF4-FFF2-40B4-BE49-F238E27FC236}">
                <a16:creationId xmlns:a16="http://schemas.microsoft.com/office/drawing/2014/main" id="{F2957E7D-C2BD-60CC-17F0-9F546922DEDA}"/>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1396397" y="3741124"/>
            <a:ext cx="374053" cy="257031"/>
          </a:xfrm>
          <a:prstGeom prst="rect">
            <a:avLst/>
          </a:prstGeom>
        </p:spPr>
      </p:pic>
      <p:pic>
        <p:nvPicPr>
          <p:cNvPr id="12" name="Grafik 11" descr="Ein Bild, das Logo enthält.&#10;&#10;Automatisch generierte Beschreibung">
            <a:extLst>
              <a:ext uri="{FF2B5EF4-FFF2-40B4-BE49-F238E27FC236}">
                <a16:creationId xmlns:a16="http://schemas.microsoft.com/office/drawing/2014/main" id="{BC2D2082-851D-7A67-26CA-903734D001DE}"/>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3228787" y="3741122"/>
            <a:ext cx="374053" cy="257031"/>
          </a:xfrm>
          <a:prstGeom prst="rect">
            <a:avLst/>
          </a:prstGeom>
        </p:spPr>
      </p:pic>
      <p:cxnSp>
        <p:nvCxnSpPr>
          <p:cNvPr id="42" name="Gerader Verbinder 41">
            <a:extLst>
              <a:ext uri="{FF2B5EF4-FFF2-40B4-BE49-F238E27FC236}">
                <a16:creationId xmlns:a16="http://schemas.microsoft.com/office/drawing/2014/main" id="{47CCBF01-81F8-4C35-BCE6-6E7BE7B533FB}"/>
              </a:ext>
            </a:extLst>
          </p:cNvPr>
          <p:cNvCxnSpPr>
            <a:cxnSpLocks noGrp="1" noRot="1" noMove="1" noResize="1" noEditPoints="1" noAdjustHandles="1" noChangeArrowheads="1" noChangeShapeType="1"/>
          </p:cNvCxnSpPr>
          <p:nvPr/>
        </p:nvCxnSpPr>
        <p:spPr>
          <a:xfrm flipH="1">
            <a:off x="3905762" y="4952999"/>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2" name="Grafik 21" descr="Ein Bild, das Logo enthält.&#10;&#10;Automatisch generierte Beschreibung">
            <a:extLst>
              <a:ext uri="{FF2B5EF4-FFF2-40B4-BE49-F238E27FC236}">
                <a16:creationId xmlns:a16="http://schemas.microsoft.com/office/drawing/2014/main" id="{9979E4CD-031B-3811-48F5-05B50B3CC212}"/>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1112933" y="6878389"/>
            <a:ext cx="374053" cy="257031"/>
          </a:xfrm>
          <a:prstGeom prst="rect">
            <a:avLst/>
          </a:prstGeom>
        </p:spPr>
      </p:pic>
      <p:pic>
        <p:nvPicPr>
          <p:cNvPr id="28" name="Grafik 27" descr="Ein Bild, das Logo enthält.&#10;&#10;Automatisch generierte Beschreibung">
            <a:extLst>
              <a:ext uri="{FF2B5EF4-FFF2-40B4-BE49-F238E27FC236}">
                <a16:creationId xmlns:a16="http://schemas.microsoft.com/office/drawing/2014/main" id="{CF403880-E230-EA9C-81ED-3D4528746C5A}"/>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2186060" y="6878389"/>
            <a:ext cx="374053" cy="257031"/>
          </a:xfrm>
          <a:prstGeom prst="rect">
            <a:avLst/>
          </a:prstGeom>
        </p:spPr>
      </p:pic>
      <p:pic>
        <p:nvPicPr>
          <p:cNvPr id="29" name="Grafik 28" descr="Ein Bild, das Logo enthält.&#10;&#10;Automatisch generierte Beschreibung">
            <a:extLst>
              <a:ext uri="{FF2B5EF4-FFF2-40B4-BE49-F238E27FC236}">
                <a16:creationId xmlns:a16="http://schemas.microsoft.com/office/drawing/2014/main" id="{9846DB1A-D0FA-14F0-E75E-A5BAAAB8D893}"/>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3251129" y="6878390"/>
            <a:ext cx="374053" cy="257031"/>
          </a:xfrm>
          <a:prstGeom prst="rect">
            <a:avLst/>
          </a:prstGeom>
        </p:spPr>
      </p:pic>
      <p:pic>
        <p:nvPicPr>
          <p:cNvPr id="30" name="Grafik 29" descr="Ein Bild, das Logo enthält.&#10;&#10;Automatisch generierte Beschreibung">
            <a:extLst>
              <a:ext uri="{FF2B5EF4-FFF2-40B4-BE49-F238E27FC236}">
                <a16:creationId xmlns:a16="http://schemas.microsoft.com/office/drawing/2014/main" id="{67FD7C0F-1E79-096C-1A56-B7A3BA17B4CF}"/>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24255" y="6878388"/>
            <a:ext cx="374053" cy="257031"/>
          </a:xfrm>
          <a:prstGeom prst="rect">
            <a:avLst/>
          </a:prstGeom>
        </p:spPr>
      </p:pic>
      <p:pic>
        <p:nvPicPr>
          <p:cNvPr id="31" name="Grafik 30" descr="Ein Bild, das Logo enthält.&#10;&#10;Automatisch generierte Beschreibung">
            <a:extLst>
              <a:ext uri="{FF2B5EF4-FFF2-40B4-BE49-F238E27FC236}">
                <a16:creationId xmlns:a16="http://schemas.microsoft.com/office/drawing/2014/main" id="{E48ED954-9101-D0F2-ACB5-F1C5DF198D6B}"/>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97381" y="6878389"/>
            <a:ext cx="374053" cy="257031"/>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B0185646-CC2C-C19B-A31D-49EE3B973DC7}"/>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3718736" y="5307854"/>
            <a:ext cx="374053" cy="257031"/>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1DA7F24B-7461-35EA-A1AB-92731224A840}"/>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2730144" y="5307854"/>
            <a:ext cx="374053" cy="257031"/>
          </a:xfrm>
          <a:prstGeom prst="rect">
            <a:avLst/>
          </a:prstGeom>
        </p:spPr>
      </p:pic>
      <p:sp>
        <p:nvSpPr>
          <p:cNvPr id="62" name="Freihandform: Form 61">
            <a:extLst>
              <a:ext uri="{FF2B5EF4-FFF2-40B4-BE49-F238E27FC236}">
                <a16:creationId xmlns:a16="http://schemas.microsoft.com/office/drawing/2014/main" id="{5A7C2217-D340-5647-F6D5-D8AC91CA703D}"/>
              </a:ext>
            </a:extLst>
          </p:cNvPr>
          <p:cNvSpPr>
            <a:spLocks noGrp="1" noRot="1" noMove="1" noResize="1" noEditPoints="1" noAdjustHandles="1" noChangeArrowheads="1" noChangeShapeType="1"/>
          </p:cNvSpPr>
          <p:nvPr/>
        </p:nvSpPr>
        <p:spPr>
          <a:xfrm>
            <a:off x="693738" y="976314"/>
            <a:ext cx="5492738" cy="1157286"/>
          </a:xfrm>
          <a:custGeom>
            <a:avLst/>
            <a:gdLst>
              <a:gd name="connsiteX0" fmla="*/ 0 w 3463178"/>
              <a:gd name="connsiteY0" fmla="*/ 0 h 985605"/>
              <a:gd name="connsiteX1" fmla="*/ 3463178 w 3463178"/>
              <a:gd name="connsiteY1" fmla="*/ 0 h 985605"/>
              <a:gd name="connsiteX2" fmla="*/ 3400327 w 3463178"/>
              <a:gd name="connsiteY2" fmla="*/ 102922 h 985605"/>
              <a:gd name="connsiteX3" fmla="*/ 1731589 w 3463178"/>
              <a:gd name="connsiteY3" fmla="*/ 985605 h 985605"/>
              <a:gd name="connsiteX4" fmla="*/ 62851 w 3463178"/>
              <a:gd name="connsiteY4" fmla="*/ 102922 h 985605"/>
              <a:gd name="connsiteX5" fmla="*/ 0 w 3463178"/>
              <a:gd name="connsiteY5" fmla="*/ 0 h 98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63178" h="985605">
                <a:moveTo>
                  <a:pt x="0" y="0"/>
                </a:moveTo>
                <a:lnTo>
                  <a:pt x="3463178" y="0"/>
                </a:lnTo>
                <a:lnTo>
                  <a:pt x="3400327" y="102922"/>
                </a:lnTo>
                <a:cubicBezTo>
                  <a:pt x="3038679" y="635470"/>
                  <a:pt x="2426235" y="985605"/>
                  <a:pt x="1731589" y="985605"/>
                </a:cubicBezTo>
                <a:cubicBezTo>
                  <a:pt x="1036943" y="985605"/>
                  <a:pt x="424499" y="635470"/>
                  <a:pt x="62851" y="102922"/>
                </a:cubicBezTo>
                <a:lnTo>
                  <a:pt x="0" y="0"/>
                </a:lnTo>
                <a:close/>
              </a:path>
            </a:pathLst>
          </a:custGeom>
          <a:solidFill>
            <a:srgbClr val="95C46C"/>
          </a:solidFill>
          <a:ln>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de-DE" sz="1600">
              <a:solidFill>
                <a:srgbClr val="FFFFFF"/>
              </a:solidFill>
              <a:latin typeface="Inter" panose="020B0502030000000004" pitchFamily="34" charset="0"/>
              <a:ea typeface="Inter" panose="020B0502030000000004" pitchFamily="34" charset="0"/>
              <a:cs typeface="Inter" panose="020B0502030000000004" pitchFamily="34" charset="0"/>
            </a:endParaRPr>
          </a:p>
        </p:txBody>
      </p:sp>
      <p:sp>
        <p:nvSpPr>
          <p:cNvPr id="63" name="Textfeld 62">
            <a:extLst>
              <a:ext uri="{FF2B5EF4-FFF2-40B4-BE49-F238E27FC236}">
                <a16:creationId xmlns:a16="http://schemas.microsoft.com/office/drawing/2014/main" id="{7AC1EEDE-67AF-4FAF-70DB-617D72194E88}"/>
              </a:ext>
            </a:extLst>
          </p:cNvPr>
          <p:cNvSpPr txBox="1">
            <a:spLocks noGrp="1" noRot="1" noMove="1" noResize="1" noEditPoints="1" noAdjustHandles="1" noChangeArrowheads="1" noChangeShapeType="1"/>
          </p:cNvSpPr>
          <p:nvPr/>
        </p:nvSpPr>
        <p:spPr>
          <a:xfrm>
            <a:off x="1713605" y="1077739"/>
            <a:ext cx="3626496" cy="923330"/>
          </a:xfrm>
          <a:prstGeom prst="rect">
            <a:avLst/>
          </a:prstGeom>
          <a:noFill/>
        </p:spPr>
        <p:txBody>
          <a:bodyPr wrap="square" rtlCol="0">
            <a:spAutoFit/>
          </a:bodyPr>
          <a:lstStyle/>
          <a:p>
            <a:pPr algn="ctr"/>
            <a:r>
              <a:rPr lang="de-DE" b="1" dirty="0">
                <a:solidFill>
                  <a:srgbClr val="FFFFFF"/>
                </a:solidFill>
                <a:latin typeface="Helvetica" panose="020B0604020202020204" pitchFamily="34" charset="0"/>
                <a:ea typeface="Inter" panose="020B0502030000000004" pitchFamily="34" charset="0"/>
                <a:cs typeface="Helvetica" panose="020B0604020202020204" pitchFamily="34" charset="0"/>
              </a:rPr>
              <a:t>Investmentstrategien</a:t>
            </a:r>
            <a:br>
              <a:rPr lang="de-DE" b="1" dirty="0">
                <a:solidFill>
                  <a:srgbClr val="FFFFFF"/>
                </a:solidFill>
                <a:latin typeface="Helvetica" panose="020B0604020202020204" pitchFamily="34" charset="0"/>
                <a:ea typeface="Inter" panose="020B0502030000000004" pitchFamily="34" charset="0"/>
                <a:cs typeface="Helvetica" panose="020B0604020202020204" pitchFamily="34" charset="0"/>
              </a:rPr>
            </a:br>
            <a:r>
              <a:rPr lang="de-DE" b="1" dirty="0">
                <a:solidFill>
                  <a:srgbClr val="FFFFFF"/>
                </a:solidFill>
                <a:latin typeface="Helvetica" panose="020B0604020202020204" pitchFamily="34" charset="0"/>
                <a:ea typeface="Inter" panose="020B0502030000000004" pitchFamily="34" charset="0"/>
                <a:cs typeface="Helvetica" panose="020B0604020202020204" pitchFamily="34" charset="0"/>
              </a:rPr>
              <a:t>bei der nachhaltigen Geldanlage</a:t>
            </a:r>
          </a:p>
        </p:txBody>
      </p:sp>
      <p:sp>
        <p:nvSpPr>
          <p:cNvPr id="66" name="Ellipse 65">
            <a:extLst>
              <a:ext uri="{FF2B5EF4-FFF2-40B4-BE49-F238E27FC236}">
                <a16:creationId xmlns:a16="http://schemas.microsoft.com/office/drawing/2014/main" id="{35C45181-6710-478D-DD78-37C8CB4067ED}"/>
              </a:ext>
            </a:extLst>
          </p:cNvPr>
          <p:cNvSpPr>
            <a:spLocks noChangeAspect="1"/>
          </p:cNvSpPr>
          <p:nvPr/>
        </p:nvSpPr>
        <p:spPr>
          <a:xfrm>
            <a:off x="-2873278" y="6969548"/>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1</a:t>
            </a:r>
          </a:p>
        </p:txBody>
      </p:sp>
      <p:sp>
        <p:nvSpPr>
          <p:cNvPr id="67" name="Ellipse 66">
            <a:extLst>
              <a:ext uri="{FF2B5EF4-FFF2-40B4-BE49-F238E27FC236}">
                <a16:creationId xmlns:a16="http://schemas.microsoft.com/office/drawing/2014/main" id="{FF9B3E48-A4B5-F420-DA1A-2C8825C1FCAE}"/>
              </a:ext>
            </a:extLst>
          </p:cNvPr>
          <p:cNvSpPr>
            <a:spLocks noChangeAspect="1"/>
          </p:cNvSpPr>
          <p:nvPr/>
        </p:nvSpPr>
        <p:spPr>
          <a:xfrm>
            <a:off x="-2167056" y="6969548"/>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2</a:t>
            </a:r>
          </a:p>
        </p:txBody>
      </p:sp>
      <p:sp>
        <p:nvSpPr>
          <p:cNvPr id="68" name="Ellipse 67">
            <a:extLst>
              <a:ext uri="{FF2B5EF4-FFF2-40B4-BE49-F238E27FC236}">
                <a16:creationId xmlns:a16="http://schemas.microsoft.com/office/drawing/2014/main" id="{8AF88BAB-4447-C4F3-E589-EEF8650EF26D}"/>
              </a:ext>
            </a:extLst>
          </p:cNvPr>
          <p:cNvSpPr>
            <a:spLocks noChangeAspect="1"/>
          </p:cNvSpPr>
          <p:nvPr/>
        </p:nvSpPr>
        <p:spPr>
          <a:xfrm>
            <a:off x="-1465962" y="6969548"/>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3</a:t>
            </a:r>
          </a:p>
        </p:txBody>
      </p:sp>
      <p:sp>
        <p:nvSpPr>
          <p:cNvPr id="69" name="Ellipse 68">
            <a:extLst>
              <a:ext uri="{FF2B5EF4-FFF2-40B4-BE49-F238E27FC236}">
                <a16:creationId xmlns:a16="http://schemas.microsoft.com/office/drawing/2014/main" id="{F6087B4E-617C-70EA-BA60-2EB18E396C77}"/>
              </a:ext>
            </a:extLst>
          </p:cNvPr>
          <p:cNvSpPr>
            <a:spLocks noChangeAspect="1"/>
          </p:cNvSpPr>
          <p:nvPr/>
        </p:nvSpPr>
        <p:spPr>
          <a:xfrm>
            <a:off x="-2873278" y="7692033"/>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4</a:t>
            </a:r>
          </a:p>
        </p:txBody>
      </p:sp>
      <p:sp>
        <p:nvSpPr>
          <p:cNvPr id="70" name="Ellipse 69">
            <a:extLst>
              <a:ext uri="{FF2B5EF4-FFF2-40B4-BE49-F238E27FC236}">
                <a16:creationId xmlns:a16="http://schemas.microsoft.com/office/drawing/2014/main" id="{2FFF185A-81BA-E9B2-1B18-F047EE4AB86B}"/>
              </a:ext>
            </a:extLst>
          </p:cNvPr>
          <p:cNvSpPr>
            <a:spLocks noChangeAspect="1"/>
          </p:cNvSpPr>
          <p:nvPr/>
        </p:nvSpPr>
        <p:spPr>
          <a:xfrm>
            <a:off x="-2167056" y="7692033"/>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5</a:t>
            </a:r>
          </a:p>
        </p:txBody>
      </p:sp>
      <p:sp>
        <p:nvSpPr>
          <p:cNvPr id="71" name="Ellipse 70">
            <a:extLst>
              <a:ext uri="{FF2B5EF4-FFF2-40B4-BE49-F238E27FC236}">
                <a16:creationId xmlns:a16="http://schemas.microsoft.com/office/drawing/2014/main" id="{2C878DC1-B70C-4DA3-6512-218295A54320}"/>
              </a:ext>
            </a:extLst>
          </p:cNvPr>
          <p:cNvSpPr>
            <a:spLocks noChangeAspect="1"/>
          </p:cNvSpPr>
          <p:nvPr/>
        </p:nvSpPr>
        <p:spPr>
          <a:xfrm>
            <a:off x="-1465962" y="7692033"/>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6</a:t>
            </a:r>
          </a:p>
        </p:txBody>
      </p:sp>
      <p:sp>
        <p:nvSpPr>
          <p:cNvPr id="72" name="Ellipse 71">
            <a:extLst>
              <a:ext uri="{FF2B5EF4-FFF2-40B4-BE49-F238E27FC236}">
                <a16:creationId xmlns:a16="http://schemas.microsoft.com/office/drawing/2014/main" id="{B908160E-17A6-BED9-5300-E259B5D6F619}"/>
              </a:ext>
            </a:extLst>
          </p:cNvPr>
          <p:cNvSpPr>
            <a:spLocks noChangeAspect="1"/>
          </p:cNvSpPr>
          <p:nvPr/>
        </p:nvSpPr>
        <p:spPr>
          <a:xfrm>
            <a:off x="-2873278" y="8413212"/>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7</a:t>
            </a:r>
          </a:p>
        </p:txBody>
      </p:sp>
      <p:sp>
        <p:nvSpPr>
          <p:cNvPr id="73" name="Ellipse 72">
            <a:extLst>
              <a:ext uri="{FF2B5EF4-FFF2-40B4-BE49-F238E27FC236}">
                <a16:creationId xmlns:a16="http://schemas.microsoft.com/office/drawing/2014/main" id="{E9062B0D-74DD-CBB9-A14C-93C4EED1412E}"/>
              </a:ext>
            </a:extLst>
          </p:cNvPr>
          <p:cNvSpPr>
            <a:spLocks noChangeAspect="1"/>
          </p:cNvSpPr>
          <p:nvPr/>
        </p:nvSpPr>
        <p:spPr>
          <a:xfrm>
            <a:off x="-2167056" y="8413212"/>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8</a:t>
            </a:r>
          </a:p>
        </p:txBody>
      </p:sp>
      <p:sp>
        <p:nvSpPr>
          <p:cNvPr id="74" name="Ellipse 73">
            <a:extLst>
              <a:ext uri="{FF2B5EF4-FFF2-40B4-BE49-F238E27FC236}">
                <a16:creationId xmlns:a16="http://schemas.microsoft.com/office/drawing/2014/main" id="{C6245647-46D4-DE71-4707-1B74A1AEAD82}"/>
              </a:ext>
            </a:extLst>
          </p:cNvPr>
          <p:cNvSpPr>
            <a:spLocks noChangeAspect="1"/>
          </p:cNvSpPr>
          <p:nvPr/>
        </p:nvSpPr>
        <p:spPr>
          <a:xfrm>
            <a:off x="-1465962" y="8413212"/>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9</a:t>
            </a:r>
          </a:p>
        </p:txBody>
      </p:sp>
      <p:pic>
        <p:nvPicPr>
          <p:cNvPr id="76" name="Grafik 75">
            <a:extLst>
              <a:ext uri="{FF2B5EF4-FFF2-40B4-BE49-F238E27FC236}">
                <a16:creationId xmlns:a16="http://schemas.microsoft.com/office/drawing/2014/main" id="{B44B6BC2-BCAF-B534-07A2-50933F32375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flipH="1">
            <a:off x="4848436" y="1646025"/>
            <a:ext cx="1174152" cy="795317"/>
          </a:xfrm>
          <a:prstGeom prst="rect">
            <a:avLst/>
          </a:prstGeom>
        </p:spPr>
      </p:pic>
      <p:cxnSp>
        <p:nvCxnSpPr>
          <p:cNvPr id="2" name="Gerader Verbinder 1">
            <a:extLst>
              <a:ext uri="{FF2B5EF4-FFF2-40B4-BE49-F238E27FC236}">
                <a16:creationId xmlns:a16="http://schemas.microsoft.com/office/drawing/2014/main" id="{ED4EBF69-3283-3213-479F-76A36689E919}"/>
              </a:ext>
            </a:extLst>
          </p:cNvPr>
          <p:cNvCxnSpPr/>
          <p:nvPr/>
        </p:nvCxnSpPr>
        <p:spPr>
          <a:xfrm flipH="1">
            <a:off x="3905762" y="4952999"/>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llipse 2">
            <a:extLst>
              <a:ext uri="{FF2B5EF4-FFF2-40B4-BE49-F238E27FC236}">
                <a16:creationId xmlns:a16="http://schemas.microsoft.com/office/drawing/2014/main" id="{6FF1833C-7655-262B-DBCB-7FF7B8557D9E}"/>
              </a:ext>
            </a:extLst>
          </p:cNvPr>
          <p:cNvSpPr>
            <a:spLocks noGrp="1" noRot="1" noMove="1" noResize="1" noEditPoints="1" noAdjustHandles="1" noChangeArrowheads="1" noChangeShapeType="1"/>
          </p:cNvSpPr>
          <p:nvPr/>
        </p:nvSpPr>
        <p:spPr>
          <a:xfrm>
            <a:off x="4449938" y="3358199"/>
            <a:ext cx="1594740" cy="1594800"/>
          </a:xfrm>
          <a:prstGeom prst="ellipse">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sz="1100" i="1" dirty="0">
              <a:solidFill>
                <a:schemeClr val="tx1"/>
              </a:solidFill>
              <a:latin typeface="helvetica" panose="020B0604020202020204" pitchFamily="34" charset="0"/>
              <a:cs typeface="helvetica" panose="020B0604020202020204" pitchFamily="34" charset="0"/>
            </a:endParaRPr>
          </a:p>
        </p:txBody>
      </p:sp>
      <p:pic>
        <p:nvPicPr>
          <p:cNvPr id="4" name="Grafik 3" descr="Ein Bild, das Logo enthält.&#10;&#10;Automatisch generierte Beschreibung">
            <a:extLst>
              <a:ext uri="{FF2B5EF4-FFF2-40B4-BE49-F238E27FC236}">
                <a16:creationId xmlns:a16="http://schemas.microsoft.com/office/drawing/2014/main" id="{785B1BF4-7E5F-2016-F3A6-B55B17F0FCC9}"/>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058830" y="3253950"/>
            <a:ext cx="374053" cy="257031"/>
          </a:xfrm>
          <a:prstGeom prst="rect">
            <a:avLst/>
          </a:prstGeom>
        </p:spPr>
      </p:pic>
    </p:spTree>
    <p:extLst>
      <p:ext uri="{BB962C8B-B14F-4D97-AF65-F5344CB8AC3E}">
        <p14:creationId xmlns:p14="http://schemas.microsoft.com/office/powerpoint/2010/main" val="1750220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930931" y="1210041"/>
            <a:ext cx="5009993" cy="7852288"/>
          </a:xfrm>
          <a:prstGeom prst="roundRect">
            <a:avLst>
              <a:gd name="adj" fmla="val 994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r>
              <a:rPr lang="de-DE" sz="2000" b="1" kern="100" dirty="0">
                <a:solidFill>
                  <a:srgbClr val="95C46C"/>
                </a:solidFill>
                <a:latin typeface="Helvetica" panose="020B0604020202020204" pitchFamily="34" charset="0"/>
                <a:cs typeface="Times New Roman" panose="02020603050405020304" pitchFamily="18" charset="0"/>
              </a:rPr>
              <a:t>Investmentstrategien</a:t>
            </a:r>
          </a:p>
          <a:p>
            <a:r>
              <a:rPr lang="de-DE" sz="1200" b="1" i="1" dirty="0">
                <a:solidFill>
                  <a:srgbClr val="000000"/>
                </a:solidFill>
                <a:effectLst/>
                <a:latin typeface="Helvetica" panose="020B0604020202020204" pitchFamily="34" charset="0"/>
                <a:cs typeface="Helvetica" panose="020B0604020202020204" pitchFamily="34" charset="0"/>
              </a:rPr>
              <a:t>„Was ist nachhaltiges Investieren?</a:t>
            </a:r>
          </a:p>
          <a:p>
            <a:r>
              <a:rPr lang="de-DE" sz="1200" i="1" dirty="0">
                <a:solidFill>
                  <a:srgbClr val="000000"/>
                </a:solidFill>
                <a:effectLst/>
                <a:latin typeface="Helvetica" panose="020B0604020202020204" pitchFamily="34" charset="0"/>
                <a:cs typeface="Helvetica" panose="020B0604020202020204" pitchFamily="34" charset="0"/>
              </a:rPr>
              <a:t>Nach einer Definition des Forums für Nachhaltige Geldanlagen zeichnen sich nachhaltige Geldanlagen ,dadurch aus, dass Finanzanbieter in ihren explizit als nachhaltig bezeichneten Anlageprodukten oder Anlagevehikeln diejenigen ökologischen, sozialen und </a:t>
            </a:r>
            <a:r>
              <a:rPr lang="de-DE" sz="1200" i="1" dirty="0" err="1">
                <a:solidFill>
                  <a:srgbClr val="000000"/>
                </a:solidFill>
                <a:effectLst/>
                <a:latin typeface="Helvetica" panose="020B0604020202020204" pitchFamily="34" charset="0"/>
                <a:cs typeface="Helvetica" panose="020B0604020202020204" pitchFamily="34" charset="0"/>
              </a:rPr>
              <a:t>Governance</a:t>
            </a:r>
            <a:r>
              <a:rPr lang="de-DE" sz="1200" i="1" dirty="0">
                <a:solidFill>
                  <a:srgbClr val="000000"/>
                </a:solidFill>
                <a:effectLst/>
                <a:latin typeface="Helvetica" panose="020B0604020202020204" pitchFamily="34" charset="0"/>
                <a:cs typeface="Helvetica" panose="020B0604020202020204" pitchFamily="34" charset="0"/>
              </a:rPr>
              <a:t>-Kriterien (ESG-Ansatz) verbindlich in ihren Anlagebedingungen und Verkaufsprospekten ausweisen, die sie in ihren Anlagestrategien und Investmentprozessen zum Tragen kommen lassen‘.</a:t>
            </a:r>
          </a:p>
          <a:p>
            <a:endParaRPr lang="de-DE" sz="1200" i="1" dirty="0">
              <a:solidFill>
                <a:srgbClr val="000000"/>
              </a:solidFill>
              <a:effectLst/>
              <a:latin typeface="Helvetica" panose="020B0604020202020204" pitchFamily="34" charset="0"/>
              <a:cs typeface="Helvetica" panose="020B0604020202020204" pitchFamily="34" charset="0"/>
            </a:endParaRPr>
          </a:p>
          <a:p>
            <a:r>
              <a:rPr lang="de-DE" sz="1200" i="1" dirty="0">
                <a:solidFill>
                  <a:srgbClr val="000000"/>
                </a:solidFill>
                <a:effectLst/>
                <a:latin typeface="Helvetica" panose="020B0604020202020204" pitchFamily="34" charset="0"/>
                <a:cs typeface="Helvetica" panose="020B0604020202020204" pitchFamily="34" charset="0"/>
              </a:rPr>
              <a:t>Nachhaltiges Investieren lässt sich grob in zwei Oberbegriffe aufteilen: Zum einen kann dies einen vermeidenden Aspekt betonen und zum anderen können fördernde Aspekte im Mittelpunkt stehen. […]</a:t>
            </a:r>
          </a:p>
          <a:p>
            <a:endParaRPr lang="de-DE" sz="1200" b="1" i="1" dirty="0">
              <a:solidFill>
                <a:srgbClr val="000000"/>
              </a:solidFill>
              <a:effectLst/>
              <a:latin typeface="Helvetica" panose="020B0604020202020204" pitchFamily="34" charset="0"/>
              <a:cs typeface="Helvetica" panose="020B0604020202020204" pitchFamily="34" charset="0"/>
            </a:endParaRPr>
          </a:p>
          <a:p>
            <a:r>
              <a:rPr lang="de-DE" sz="1200" b="1" i="1" dirty="0">
                <a:solidFill>
                  <a:srgbClr val="000000"/>
                </a:solidFill>
                <a:effectLst/>
                <a:latin typeface="Helvetica" panose="020B0604020202020204" pitchFamily="34" charset="0"/>
                <a:cs typeface="Helvetica" panose="020B0604020202020204" pitchFamily="34" charset="0"/>
              </a:rPr>
              <a:t>Passive Strategien zum nachhaltigen Investieren</a:t>
            </a:r>
          </a:p>
          <a:p>
            <a:r>
              <a:rPr lang="de-DE" sz="1200" i="1" dirty="0">
                <a:solidFill>
                  <a:srgbClr val="000000"/>
                </a:solidFill>
                <a:effectLst/>
                <a:latin typeface="Helvetica" panose="020B0604020202020204" pitchFamily="34" charset="0"/>
                <a:cs typeface="Helvetica" panose="020B0604020202020204" pitchFamily="34" charset="0"/>
              </a:rPr>
              <a:t>Als erstes sind passive Ansätze zu nennen, bei denen auf der Grundlage vordefinierter Kriterien ein investierbares Universum bestimmt wird. Dieses Universum bestimmt Unternehmen und Werte, in die nicht investiert wird. Aus dem investierbaren Universum erfolgt anschließend die Zusammenstellung des Anlageportfolios. […] Der passive Investor ändert sein Anlageportfolio nur, wenn er die selbst ausgewählten Kriterien ändert oder die investierten Unternehmen die Ziele nicht (mehr) erreichen. Er übt aber keinen direkten Einfluss auf die Unternehmenspolitik aus. </a:t>
            </a:r>
            <a:r>
              <a:rPr lang="de-DE" sz="1200" i="1" dirty="0">
                <a:solidFill>
                  <a:srgbClr val="000000"/>
                </a:solidFill>
                <a:latin typeface="helvetica" panose="020B0604020202020204" pitchFamily="34" charset="0"/>
                <a:cs typeface="helvetica" panose="020B0604020202020204" pitchFamily="34" charset="0"/>
              </a:rPr>
              <a:t>[</a:t>
            </a:r>
            <a:r>
              <a:rPr lang="de-DE" sz="1200" i="1" kern="0" dirty="0">
                <a:solidFill>
                  <a:srgbClr val="000000"/>
                </a:solidFill>
                <a:effectLst/>
                <a:latin typeface="helvetica" panose="020B0604020202020204" pitchFamily="34" charset="0"/>
                <a:ea typeface="Calibri" panose="020F0502020204030204" pitchFamily="34" charset="0"/>
                <a:cs typeface="helvetica" panose="020B0604020202020204" pitchFamily="34" charset="0"/>
              </a:rPr>
              <a:t>Anmerkung der Redaktion: Passive Investoren treffen keine Ermessensentscheidung, in welche Unternehmen sie investieren. </a:t>
            </a:r>
            <a:r>
              <a:rPr lang="de-DE" sz="1200" i="1" kern="0">
                <a:solidFill>
                  <a:srgbClr val="000000"/>
                </a:solidFill>
                <a:effectLst/>
                <a:latin typeface="helvetica" panose="020B0604020202020204" pitchFamily="34" charset="0"/>
                <a:ea typeface="Calibri" panose="020F0502020204030204" pitchFamily="34" charset="0"/>
                <a:cs typeface="helvetica" panose="020B0604020202020204" pitchFamily="34" charset="0"/>
              </a:rPr>
              <a:t>Es besteht allerdings die Möglichkeit einer Einflussnahme auf die konkrete Geschäftstätigkeit </a:t>
            </a:r>
            <a:r>
              <a:rPr lang="de-DE" sz="1200" i="1" kern="0">
                <a:solidFill>
                  <a:srgbClr val="000000"/>
                </a:solidFill>
                <a:latin typeface="helvetica" panose="020B0604020202020204" pitchFamily="34" charset="0"/>
                <a:ea typeface="Calibri" panose="020F0502020204030204" pitchFamily="34" charset="0"/>
                <a:cs typeface="helvetica" panose="020B0604020202020204" pitchFamily="34" charset="0"/>
              </a:rPr>
              <a:t>von</a:t>
            </a:r>
            <a:r>
              <a:rPr lang="de-DE" sz="1200" i="1" kern="0">
                <a:solidFill>
                  <a:srgbClr val="000000"/>
                </a:solidFill>
                <a:effectLst/>
                <a:latin typeface="helvetica" panose="020B0604020202020204" pitchFamily="34" charset="0"/>
                <a:ea typeface="Calibri" panose="020F0502020204030204" pitchFamily="34" charset="0"/>
                <a:cs typeface="helvetica" panose="020B0604020202020204" pitchFamily="34" charset="0"/>
              </a:rPr>
              <a:t> Unternehmen durch die Nutzung entsprechender Stimmrechte.]  </a:t>
            </a:r>
            <a:endParaRPr lang="de-DE" sz="1200" i="1" kern="100">
              <a:effectLst/>
              <a:latin typeface="helvetica" panose="020B0604020202020204" pitchFamily="34" charset="0"/>
              <a:ea typeface="Calibri" panose="020F0502020204030204" pitchFamily="34" charset="0"/>
              <a:cs typeface="helvetica" panose="020B0604020202020204" pitchFamily="34" charset="0"/>
            </a:endParaRPr>
          </a:p>
          <a:p>
            <a:r>
              <a:rPr lang="de-DE" sz="1200" i="1">
                <a:solidFill>
                  <a:srgbClr val="000000"/>
                </a:solidFill>
                <a:effectLst/>
                <a:latin typeface="Helvetica" panose="020B0604020202020204" pitchFamily="34" charset="0"/>
                <a:cs typeface="Helvetica" panose="020B0604020202020204" pitchFamily="34" charset="0"/>
              </a:rPr>
              <a:t>Hierbei </a:t>
            </a:r>
            <a:r>
              <a:rPr lang="de-DE" sz="1200" i="1" dirty="0">
                <a:solidFill>
                  <a:srgbClr val="000000"/>
                </a:solidFill>
                <a:effectLst/>
                <a:latin typeface="Helvetica" panose="020B0604020202020204" pitchFamily="34" charset="0"/>
                <a:cs typeface="Helvetica" panose="020B0604020202020204" pitchFamily="34" charset="0"/>
              </a:rPr>
              <a:t>sind mehrere Methoden zur Umsetzung eines passiven Ansatzes denkbar.</a:t>
            </a:r>
          </a:p>
          <a:p>
            <a:endParaRPr lang="de-DE" sz="1200" i="1" dirty="0">
              <a:solidFill>
                <a:srgbClr val="000000"/>
              </a:solidFill>
              <a:latin typeface="Helvetica" panose="020B0604020202020204" pitchFamily="34" charset="0"/>
              <a:cs typeface="Helvetica" panose="020B0604020202020204" pitchFamily="34" charset="0"/>
            </a:endParaRPr>
          </a:p>
          <a:p>
            <a:r>
              <a:rPr lang="de-DE" sz="1200" b="1" i="1" dirty="0">
                <a:solidFill>
                  <a:srgbClr val="000000"/>
                </a:solidFill>
                <a:effectLst/>
                <a:latin typeface="Helvetica" panose="020B0604020202020204" pitchFamily="34" charset="0"/>
                <a:cs typeface="Helvetica" panose="020B0604020202020204" pitchFamily="34" charset="0"/>
              </a:rPr>
              <a:t>Negatives Screening anhand von Ausschlusskriterien</a:t>
            </a:r>
          </a:p>
          <a:p>
            <a:r>
              <a:rPr lang="de-DE" sz="1200" i="1" dirty="0">
                <a:solidFill>
                  <a:srgbClr val="000000"/>
                </a:solidFill>
                <a:effectLst/>
                <a:latin typeface="Helvetica" panose="020B0604020202020204" pitchFamily="34" charset="0"/>
                <a:cs typeface="Helvetica" panose="020B0604020202020204" pitchFamily="34" charset="0"/>
              </a:rPr>
              <a:t>Wie der Name schon sagt und oben angedeutet ist, werden bei diesem Ansatz bestimmte Investments oder Investmentklassen, wie Unternehmen, Branchen oder Länder vom Investment-Universum ausgeschlossen, wenn diese gegen spezifische Kriterien verstoßen.</a:t>
            </a:r>
          </a:p>
        </p:txBody>
      </p:sp>
    </p:spTree>
    <p:extLst>
      <p:ext uri="{BB962C8B-B14F-4D97-AF65-F5344CB8AC3E}">
        <p14:creationId xmlns:p14="http://schemas.microsoft.com/office/powerpoint/2010/main" val="2336911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930931" y="1210041"/>
            <a:ext cx="5009993" cy="7852288"/>
          </a:xfrm>
          <a:prstGeom prst="roundRect">
            <a:avLst>
              <a:gd name="adj" fmla="val 994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i="1" dirty="0">
                <a:solidFill>
                  <a:srgbClr val="000000"/>
                </a:solidFill>
                <a:effectLst/>
                <a:latin typeface="Helvetica" panose="020B0604020202020204" pitchFamily="34" charset="0"/>
                <a:cs typeface="Helvetica" panose="020B0604020202020204" pitchFamily="34" charset="0"/>
              </a:rPr>
              <a:t>Die Kriterien orientieren sich an den Überbegriffen Umwelt, Soziales und </a:t>
            </a:r>
            <a:r>
              <a:rPr lang="de-DE" sz="1200" i="1" dirty="0" err="1">
                <a:solidFill>
                  <a:srgbClr val="000000"/>
                </a:solidFill>
                <a:effectLst/>
                <a:latin typeface="Helvetica" panose="020B0604020202020204" pitchFamily="34" charset="0"/>
                <a:cs typeface="Helvetica" panose="020B0604020202020204" pitchFamily="34" charset="0"/>
              </a:rPr>
              <a:t>Governance</a:t>
            </a:r>
            <a:r>
              <a:rPr lang="de-DE" sz="1200" i="1" dirty="0">
                <a:solidFill>
                  <a:srgbClr val="000000"/>
                </a:solidFill>
                <a:effectLst/>
                <a:latin typeface="Helvetica" panose="020B0604020202020204" pitchFamily="34" charset="0"/>
                <a:cs typeface="Helvetica" panose="020B0604020202020204" pitchFamily="34" charset="0"/>
              </a:rPr>
              <a:t> (ESG) und reichen dabei vom Ausschluss von Unternehmen, die Waffen produzieren und vertreiben, über Unternehmen, die in Umweltverschmutzung involviert sind, bis hin zu Unternehmen, denen Menschenrechts- oder Arbeitsrechtsverletzungen bei ihren Aktivitäten oder in der Lieferkette vorgeworfen oder nachgewiesen wird.</a:t>
            </a:r>
          </a:p>
          <a:p>
            <a:endParaRPr lang="de-DE" sz="1200" i="1" dirty="0">
              <a:solidFill>
                <a:srgbClr val="000000"/>
              </a:solidFill>
              <a:effectLst/>
              <a:latin typeface="Helvetica" panose="020B0604020202020204" pitchFamily="34" charset="0"/>
              <a:cs typeface="Helvetica" panose="020B0604020202020204" pitchFamily="34" charset="0"/>
            </a:endParaRPr>
          </a:p>
          <a:p>
            <a:r>
              <a:rPr lang="de-DE" sz="1200" i="1" dirty="0">
                <a:solidFill>
                  <a:srgbClr val="000000"/>
                </a:solidFill>
                <a:effectLst/>
                <a:latin typeface="Helvetica" panose="020B0604020202020204" pitchFamily="34" charset="0"/>
                <a:cs typeface="Helvetica" panose="020B0604020202020204" pitchFamily="34" charset="0"/>
              </a:rPr>
              <a:t>Als Normbasiertes Screening wird dabei eine Überprüfung von Investments nach ihrer Konformität mit bestimmten internationalen Standards und Normen bezeichnet. Typischerweise werden der ⁠UN⁠ Global Compact, die ⁠OECD⁠-Leitsätze für multinationale Unternehmen oder die ILO-Kernarbeitsnormen verwendet. Das Wertbasierte Screening dagegen schaut auf die Erfüllung nicht-standardisierter Kriterien. Nicht-standardisiert bedeutet in diesem Kontext, dass Investoren individuelle Selektionskriterien – beispielsweise an religiösen Werten – orientieren [sic!], die unabhängig von normierten Kenngrößen sein können.</a:t>
            </a:r>
          </a:p>
          <a:p>
            <a:endParaRPr lang="de-DE" sz="1200" i="1" dirty="0">
              <a:solidFill>
                <a:srgbClr val="000000"/>
              </a:solidFill>
              <a:effectLst/>
              <a:latin typeface="Helvetica" panose="020B0604020202020204" pitchFamily="34" charset="0"/>
              <a:cs typeface="Helvetica" panose="020B0604020202020204" pitchFamily="34" charset="0"/>
            </a:endParaRPr>
          </a:p>
          <a:p>
            <a:r>
              <a:rPr lang="de-DE" sz="1200" i="1" dirty="0">
                <a:solidFill>
                  <a:srgbClr val="000000"/>
                </a:solidFill>
                <a:effectLst/>
                <a:latin typeface="Helvetica" panose="020B0604020202020204" pitchFamily="34" charset="0"/>
                <a:cs typeface="Helvetica" panose="020B0604020202020204" pitchFamily="34" charset="0"/>
              </a:rPr>
              <a:t>Der Ansatz ist unter nachhaltigen Investoren und Anbietern von nachhaltigen Geldanlagen weit verbreitet und wird häufig mit anderen Ansätzen kombiniert. Der Ansatz folgt einer vermeidenden Strategie, die noch kein bestimmtes Nachhaltigkeitsziel fördern will. […] </a:t>
            </a:r>
          </a:p>
          <a:p>
            <a:endParaRPr lang="de-DE" sz="1200" b="1" i="1" dirty="0">
              <a:solidFill>
                <a:srgbClr val="000000"/>
              </a:solidFill>
              <a:effectLst/>
              <a:latin typeface="Helvetica" panose="020B0604020202020204" pitchFamily="34" charset="0"/>
              <a:cs typeface="Helvetica" panose="020B0604020202020204" pitchFamily="34" charset="0"/>
            </a:endParaRPr>
          </a:p>
          <a:p>
            <a:r>
              <a:rPr lang="de-DE" sz="1200" i="1" dirty="0">
                <a:solidFill>
                  <a:srgbClr val="000000"/>
                </a:solidFill>
                <a:effectLst/>
                <a:latin typeface="Helvetica" panose="020B0604020202020204" pitchFamily="34" charset="0"/>
                <a:cs typeface="Helvetica" panose="020B0604020202020204" pitchFamily="34" charset="0"/>
              </a:rPr>
              <a:t>Die Nutzung von Ausschlusskriterien hat direkte Auswirkungen auf die Größe des möglichen Anlageuniversums […]. Wie groß die selektive Wirkung ist, hängt folglich von der Anzahl der aktivierten Ausschlusskriterien, sowie von der Art der gewählten Ausschlusskriterien und dessen Operationalisierung ab. Diese erfolgt bei vielen Geschäftsfeldern in der Regel durch die Definition von Umsatzgrenzen. Beispielsweise soll nicht in Unternehmen investiert werden, die mehr als 10 Prozent ihres Umsatzes mit dem Verkauf von fossilen Brennstoffen erwirtschaften.</a:t>
            </a:r>
          </a:p>
          <a:p>
            <a:endParaRPr lang="de-DE" sz="1200" i="1" dirty="0">
              <a:solidFill>
                <a:srgbClr val="000000"/>
              </a:solidFill>
              <a:latin typeface="Helvetica" panose="020B0604020202020204" pitchFamily="34" charset="0"/>
              <a:cs typeface="Helvetica" panose="020B0604020202020204" pitchFamily="34" charset="0"/>
            </a:endParaRPr>
          </a:p>
          <a:p>
            <a:r>
              <a:rPr lang="de-DE" sz="1200" b="1" i="1" dirty="0">
                <a:solidFill>
                  <a:srgbClr val="000000"/>
                </a:solidFill>
                <a:effectLst/>
                <a:latin typeface="Helvetica" panose="020B0604020202020204" pitchFamily="34" charset="0"/>
                <a:cs typeface="Helvetica" panose="020B0604020202020204" pitchFamily="34" charset="0"/>
              </a:rPr>
              <a:t>Positive Screening-Ansätze unter Nutzung von Mindestanforderungen</a:t>
            </a:r>
          </a:p>
          <a:p>
            <a:r>
              <a:rPr lang="de-DE" sz="1200" i="1" dirty="0">
                <a:solidFill>
                  <a:srgbClr val="000000"/>
                </a:solidFill>
                <a:effectLst/>
                <a:latin typeface="Helvetica" panose="020B0604020202020204" pitchFamily="34" charset="0"/>
                <a:cs typeface="Helvetica" panose="020B0604020202020204" pitchFamily="34" charset="0"/>
              </a:rPr>
              <a:t>Im Rahmen des Positiven Screenings werden Anforderungen für nachhaltige Investitionsmöglichkeiten eines Unternehmens formuliert. […] So entsteht ein Set an Mindestanforderungen, die Investitionsobjekte erfüllen müssen, um ins investierbare Universum aufgenommen werden zu können.</a:t>
            </a:r>
          </a:p>
        </p:txBody>
      </p:sp>
    </p:spTree>
    <p:extLst>
      <p:ext uri="{BB962C8B-B14F-4D97-AF65-F5344CB8AC3E}">
        <p14:creationId xmlns:p14="http://schemas.microsoft.com/office/powerpoint/2010/main" val="2872322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930931" y="1210041"/>
            <a:ext cx="5009993" cy="7852288"/>
          </a:xfrm>
          <a:prstGeom prst="roundRect">
            <a:avLst>
              <a:gd name="adj" fmla="val 994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i="1" dirty="0">
                <a:solidFill>
                  <a:srgbClr val="000000"/>
                </a:solidFill>
                <a:effectLst/>
                <a:latin typeface="Helvetica" panose="020B0604020202020204" pitchFamily="34" charset="0"/>
                <a:cs typeface="Helvetica" panose="020B0604020202020204" pitchFamily="34" charset="0"/>
              </a:rPr>
              <a:t>Beim Best-in-Class-Ansatz wählt der Investor jeweils die nachhaltigsten Investitionsmöglichkeiten innerhalb eines Bereichs, einer Branche, Kategorie oder Klasse aus. Damit soll bezweckt werden, dass nachhaltige Aktivitäten von Unternehmen relativ gegenüber weniger nachhaltigen Unternehmen bevorteilt werden. Ferner besteht für Anleger*innen das geringste Nachhaltigkeitsrisiko einer Branche.</a:t>
            </a:r>
          </a:p>
          <a:p>
            <a:endParaRPr lang="de-DE" sz="1200" b="1" i="1" dirty="0">
              <a:solidFill>
                <a:srgbClr val="000000"/>
              </a:solidFill>
              <a:effectLst/>
              <a:latin typeface="Helvetica" panose="020B0604020202020204" pitchFamily="34" charset="0"/>
              <a:cs typeface="Helvetica" panose="020B0604020202020204" pitchFamily="34" charset="0"/>
            </a:endParaRPr>
          </a:p>
          <a:p>
            <a:r>
              <a:rPr lang="de-DE" sz="1200" i="1" dirty="0">
                <a:solidFill>
                  <a:srgbClr val="000000"/>
                </a:solidFill>
                <a:effectLst/>
                <a:latin typeface="Helvetica" panose="020B0604020202020204" pitchFamily="34" charset="0"/>
                <a:cs typeface="Helvetica" panose="020B0604020202020204" pitchFamily="34" charset="0"/>
              </a:rPr>
              <a:t>Der Vorteil besteht darin, dass weiterhin eine sehr große Streuung des Anlageportfolios möglich ist, was nicht zuletzt für langfristige Anlagen von Bedeutung ist. Ein Kritikpunkt an dem Ansatz lautet immer wieder, dass keine Branche per se ausgeschlossen wird. Viele Anleger*innen sehen dies kritisch, da der relative Ansatz nichts über die ⁠Nachhaltigkeit⁠ und damit auch die Zukunftsfähigkeit der Branche aussagt. […] Ferner ist noch zu bemerken, dass der relative Ansatz künftig angepasst werden muss, da durch die EU-Taxonomie  und andere Regulierungen in diesem Bereich legal definiert wird, was unter ,nachhaltig</a:t>
            </a:r>
            <a:r>
              <a:rPr lang="de-DE" sz="1200" i="1" dirty="0">
                <a:solidFill>
                  <a:srgbClr val="000000"/>
                </a:solidFill>
                <a:latin typeface="Helvetica" panose="020B0604020202020204" pitchFamily="34" charset="0"/>
                <a:cs typeface="Helvetica" panose="020B0604020202020204" pitchFamily="34" charset="0"/>
              </a:rPr>
              <a:t>‘</a:t>
            </a:r>
            <a:r>
              <a:rPr lang="de-DE" sz="1200" i="1" dirty="0">
                <a:solidFill>
                  <a:srgbClr val="000000"/>
                </a:solidFill>
                <a:effectLst/>
                <a:latin typeface="Helvetica" panose="020B0604020202020204" pitchFamily="34" charset="0"/>
                <a:cs typeface="Helvetica" panose="020B0604020202020204" pitchFamily="34" charset="0"/>
              </a:rPr>
              <a:t> zu verstehen sein wird.</a:t>
            </a:r>
          </a:p>
          <a:p>
            <a:endParaRPr lang="de-DE" sz="1200" i="1" dirty="0">
              <a:solidFill>
                <a:srgbClr val="000000"/>
              </a:solidFill>
              <a:effectLst/>
              <a:latin typeface="Helvetica" panose="020B0604020202020204" pitchFamily="34" charset="0"/>
              <a:cs typeface="Helvetica" panose="020B0604020202020204" pitchFamily="34" charset="0"/>
            </a:endParaRPr>
          </a:p>
          <a:p>
            <a:r>
              <a:rPr lang="de-DE" sz="1200" i="1" dirty="0">
                <a:solidFill>
                  <a:srgbClr val="000000"/>
                </a:solidFill>
                <a:effectLst/>
                <a:latin typeface="Helvetica" panose="020B0604020202020204" pitchFamily="34" charset="0"/>
                <a:cs typeface="Helvetica" panose="020B0604020202020204" pitchFamily="34" charset="0"/>
              </a:rPr>
              <a:t>Beim Best-</a:t>
            </a:r>
            <a:r>
              <a:rPr lang="de-DE" sz="1200" i="1" dirty="0" err="1">
                <a:solidFill>
                  <a:srgbClr val="000000"/>
                </a:solidFill>
                <a:effectLst/>
                <a:latin typeface="Helvetica" panose="020B0604020202020204" pitchFamily="34" charset="0"/>
                <a:cs typeface="Helvetica" panose="020B0604020202020204" pitchFamily="34" charset="0"/>
              </a:rPr>
              <a:t>of</a:t>
            </a:r>
            <a:r>
              <a:rPr lang="de-DE" sz="1200" i="1" dirty="0">
                <a:solidFill>
                  <a:srgbClr val="000000"/>
                </a:solidFill>
                <a:effectLst/>
                <a:latin typeface="Helvetica" panose="020B0604020202020204" pitchFamily="34" charset="0"/>
                <a:cs typeface="Helvetica" panose="020B0604020202020204" pitchFamily="34" charset="0"/>
              </a:rPr>
              <a:t>-Class-Ansatz werden zunächst Ausschlusskriterien auf das Anlageuniversum angewendet, um kontroverse Anlagemöglichkeiten, wie die Bereitstellung fossiler Energie, grundsätzlich auszuschließen. Anschließend werden Positivkriterien formuliert, anhand derer aus den verbliebenen Anlagen jene selektiert werden, die die gestellten Nachhaltigkeitsanforderungen bestmöglich erfüllen. Der Best-</a:t>
            </a:r>
            <a:r>
              <a:rPr lang="de-DE" sz="1200" i="1" dirty="0" err="1">
                <a:solidFill>
                  <a:srgbClr val="000000"/>
                </a:solidFill>
                <a:effectLst/>
                <a:latin typeface="Helvetica" panose="020B0604020202020204" pitchFamily="34" charset="0"/>
                <a:cs typeface="Helvetica" panose="020B0604020202020204" pitchFamily="34" charset="0"/>
              </a:rPr>
              <a:t>of</a:t>
            </a:r>
            <a:r>
              <a:rPr lang="de-DE" sz="1200" i="1" dirty="0">
                <a:solidFill>
                  <a:srgbClr val="000000"/>
                </a:solidFill>
                <a:effectLst/>
                <a:latin typeface="Helvetica" panose="020B0604020202020204" pitchFamily="34" charset="0"/>
                <a:cs typeface="Helvetica" panose="020B0604020202020204" pitchFamily="34" charset="0"/>
              </a:rPr>
              <a:t>-Class-Ansatz ist somit eine Mischform des Positiven und Negativen Screenings.</a:t>
            </a:r>
          </a:p>
          <a:p>
            <a:endParaRPr lang="de-DE" sz="1200" b="1" i="1" dirty="0">
              <a:solidFill>
                <a:srgbClr val="000000"/>
              </a:solidFill>
              <a:latin typeface="Helvetica" panose="020B0604020202020204" pitchFamily="34" charset="0"/>
              <a:cs typeface="Helvetica" panose="020B0604020202020204" pitchFamily="34" charset="0"/>
            </a:endParaRPr>
          </a:p>
          <a:p>
            <a:r>
              <a:rPr lang="de-DE" sz="1200" b="1" i="1" dirty="0">
                <a:solidFill>
                  <a:srgbClr val="000000"/>
                </a:solidFill>
                <a:effectLst/>
                <a:latin typeface="Helvetica" panose="020B0604020202020204" pitchFamily="34" charset="0"/>
                <a:cs typeface="Helvetica" panose="020B0604020202020204" pitchFamily="34" charset="0"/>
              </a:rPr>
              <a:t>Best-in-Progress</a:t>
            </a:r>
          </a:p>
          <a:p>
            <a:r>
              <a:rPr lang="de-DE" sz="1200" i="1" dirty="0">
                <a:solidFill>
                  <a:srgbClr val="000000"/>
                </a:solidFill>
                <a:effectLst/>
                <a:latin typeface="Helvetica" panose="020B0604020202020204" pitchFamily="34" charset="0"/>
                <a:cs typeface="Helvetica" panose="020B0604020202020204" pitchFamily="34" charset="0"/>
              </a:rPr>
              <a:t>Bei dieser Weiterentwicklung des Best-in-Class-Ansatzes werden die Wertpapiere ausgewählt, die in den vergangenen Jahren die relativ größten Fortschritte im Umgang mit Nachhaltigkeitsaspekten gemacht haben. Dies können auch Unternehmen sein, die bisher noch eine schlechte Performance aufweisen, wenn sie gute Fortschritte zeigen. Der Best-in-Progress-Ansatz gewinnt seine Attraktivität aus der These, dass ein positiver Zusammenhang zwischen der Qualität des Nachhaltigkeitsmanagements und dem finanziellen Erfolg der Unternehmen zu vermuten ist.</a:t>
            </a:r>
          </a:p>
        </p:txBody>
      </p:sp>
    </p:spTree>
    <p:extLst>
      <p:ext uri="{BB962C8B-B14F-4D97-AF65-F5344CB8AC3E}">
        <p14:creationId xmlns:p14="http://schemas.microsoft.com/office/powerpoint/2010/main" val="1629144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930931" y="1210041"/>
            <a:ext cx="5009993" cy="7852288"/>
          </a:xfrm>
          <a:prstGeom prst="roundRect">
            <a:avLst>
              <a:gd name="adj" fmla="val 994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b="1" i="1" dirty="0">
                <a:solidFill>
                  <a:srgbClr val="000000"/>
                </a:solidFill>
                <a:effectLst/>
                <a:latin typeface="Helvetica" panose="020B0604020202020204" pitchFamily="34" charset="0"/>
                <a:cs typeface="Helvetica" panose="020B0604020202020204" pitchFamily="34" charset="0"/>
              </a:rPr>
              <a:t>Impact Investment</a:t>
            </a:r>
          </a:p>
          <a:p>
            <a:r>
              <a:rPr lang="de-DE" sz="1200" i="1" dirty="0">
                <a:solidFill>
                  <a:srgbClr val="000000"/>
                </a:solidFill>
                <a:effectLst/>
                <a:latin typeface="Helvetica" panose="020B0604020202020204" pitchFamily="34" charset="0"/>
                <a:cs typeface="Helvetica" panose="020B0604020202020204" pitchFamily="34" charset="0"/>
              </a:rPr>
              <a:t>Als Impact Investments werden Investitionen bezeichnet, die neben der Erzielung von monetären Erträgen, das Erreichen einer messbaren ökologischen und/oder sozialen Wirkung zum Ziel haben. Die Forderung der Messbarkeit der erzielten Wirkung ist ein kennzeichnendes Merkmal von Impact Investments.</a:t>
            </a:r>
          </a:p>
          <a:p>
            <a:endParaRPr lang="de-DE" sz="1200" b="1" i="1" dirty="0">
              <a:solidFill>
                <a:srgbClr val="000000"/>
              </a:solidFill>
              <a:effectLst/>
              <a:latin typeface="Helvetica" panose="020B0604020202020204" pitchFamily="34" charset="0"/>
              <a:cs typeface="Helvetica" panose="020B0604020202020204" pitchFamily="34" charset="0"/>
            </a:endParaRPr>
          </a:p>
          <a:p>
            <a:r>
              <a:rPr lang="de-DE" sz="1200" b="1" i="1" dirty="0">
                <a:solidFill>
                  <a:srgbClr val="000000"/>
                </a:solidFill>
                <a:effectLst/>
                <a:latin typeface="Helvetica" panose="020B0604020202020204" pitchFamily="34" charset="0"/>
                <a:cs typeface="Helvetica" panose="020B0604020202020204" pitchFamily="34" charset="0"/>
              </a:rPr>
              <a:t>Aktive Ansätze nachhaltigen Investierens</a:t>
            </a:r>
          </a:p>
          <a:p>
            <a:r>
              <a:rPr lang="de-DE" sz="1200" i="1" dirty="0">
                <a:solidFill>
                  <a:srgbClr val="000000"/>
                </a:solidFill>
                <a:effectLst/>
                <a:latin typeface="Helvetica" panose="020B0604020202020204" pitchFamily="34" charset="0"/>
                <a:cs typeface="Helvetica" panose="020B0604020202020204" pitchFamily="34" charset="0"/>
              </a:rPr>
              <a:t>Außerdem sind aktive Ansätze zu nennen. Durch diese versuchen Investoren, Einfluss auf die Geschäftstätigkeiten der Unternehmen zu nehmen, indem sie beispielsweise ihre Aktionärsrechte nutzen. So soll die Nachhaltigkeitsperformance der Unternehmen positiv beeinflusst werden. Aktiv Investierende ,schauen nicht nur zu‘ und passen ihre Portfolien an, sondern versuchen aktiv, die Investitionsobjekte zu beeinflussen.“</a:t>
            </a:r>
          </a:p>
          <a:p>
            <a:endParaRPr lang="de-DE" sz="1200" i="1" dirty="0">
              <a:solidFill>
                <a:srgbClr val="000000"/>
              </a:solidFill>
              <a:latin typeface="Helvetica" panose="020B0604020202020204" pitchFamily="34" charset="0"/>
              <a:cs typeface="Helvetica" panose="020B0604020202020204" pitchFamily="34" charset="0"/>
            </a:endParaRPr>
          </a:p>
          <a:p>
            <a:endParaRPr lang="de-DE" sz="1200" i="1" dirty="0">
              <a:solidFill>
                <a:srgbClr val="000000"/>
              </a:solidFill>
              <a:latin typeface="Helvetica" panose="020B0604020202020204" pitchFamily="34" charset="0"/>
              <a:cs typeface="Helvetica" panose="020B0604020202020204" pitchFamily="34" charset="0"/>
            </a:endParaRPr>
          </a:p>
          <a:p>
            <a:r>
              <a:rPr lang="de-DE" sz="1200" b="1" i="0" dirty="0">
                <a:solidFill>
                  <a:srgbClr val="000000"/>
                </a:solidFill>
                <a:effectLst/>
                <a:latin typeface="Helvetica" panose="020B0604020202020204" pitchFamily="34" charset="0"/>
                <a:cs typeface="Helvetica" panose="020B0604020202020204" pitchFamily="34" charset="0"/>
              </a:rPr>
              <a:t>Der zitierte Text stammt aus dem Beitrag „Investment-Strategien bei nachhaltigen Geldanlagen“ </a:t>
            </a:r>
            <a:r>
              <a:rPr lang="de-DE" sz="1200" b="1" dirty="0">
                <a:solidFill>
                  <a:srgbClr val="000000"/>
                </a:solidFill>
                <a:latin typeface="Helvetica" panose="020B0604020202020204" pitchFamily="34" charset="0"/>
                <a:cs typeface="Helvetica" panose="020B0604020202020204" pitchFamily="34" charset="0"/>
              </a:rPr>
              <a:t>vom Umweltbundesamt, </a:t>
            </a:r>
            <a:r>
              <a:rPr lang="de-DE" sz="1200" b="1" i="0" dirty="0">
                <a:solidFill>
                  <a:srgbClr val="000000"/>
                </a:solidFill>
                <a:effectLst/>
                <a:latin typeface="Helvetica" panose="020B0604020202020204" pitchFamily="34" charset="0"/>
                <a:cs typeface="Helvetica" panose="020B0604020202020204" pitchFamily="34" charset="0"/>
              </a:rPr>
              <a:t>abgerufen am 18.04.2023.</a:t>
            </a:r>
          </a:p>
          <a:p>
            <a:endParaRPr lang="de-DE" sz="1200" b="0" i="0" dirty="0">
              <a:solidFill>
                <a:srgbClr val="000000"/>
              </a:solidFill>
              <a:effectLst/>
              <a:latin typeface="Helvetica" panose="020B0604020202020204" pitchFamily="34" charset="0"/>
              <a:cs typeface="Helvetica" panose="020B0604020202020204" pitchFamily="34" charset="0"/>
            </a:endParaRPr>
          </a:p>
          <a:p>
            <a:r>
              <a:rPr lang="de-DE" sz="1200" b="1" i="0" dirty="0">
                <a:solidFill>
                  <a:srgbClr val="000000"/>
                </a:solidFill>
                <a:effectLst/>
                <a:latin typeface="Helvetica" panose="020B0604020202020204" pitchFamily="34" charset="0"/>
                <a:cs typeface="Helvetica" panose="020B0604020202020204" pitchFamily="34" charset="0"/>
              </a:rPr>
              <a:t>Der komplette Inhalt ist hier abrufbar:</a:t>
            </a:r>
            <a:br>
              <a:rPr lang="de-DE" sz="1200" b="0" i="0" dirty="0">
                <a:solidFill>
                  <a:srgbClr val="000000"/>
                </a:solidFill>
                <a:effectLst/>
                <a:latin typeface="Helvetica" panose="020B0604020202020204" pitchFamily="34" charset="0"/>
                <a:cs typeface="Helvetica" panose="020B0604020202020204" pitchFamily="34" charset="0"/>
              </a:rPr>
            </a:br>
            <a:r>
              <a:rPr lang="de-DE" sz="1200" b="0" i="0" dirty="0">
                <a:solidFill>
                  <a:srgbClr val="000000"/>
                </a:solidFill>
                <a:effectLst/>
                <a:latin typeface="Helvetica" panose="020B0604020202020204" pitchFamily="34" charset="0"/>
                <a:cs typeface="Helvetica" panose="020B0604020202020204" pitchFamily="34" charset="0"/>
                <a:hlinkClick r:id="rId2"/>
              </a:rPr>
              <a:t>https://www.umweltbundesamt.de/investment-strategien-bei-nachhaltigen-geldanlagen</a:t>
            </a:r>
            <a:endParaRPr lang="de-DE" sz="1200" b="0" i="0" dirty="0">
              <a:solidFill>
                <a:srgbClr val="000000"/>
              </a:solidFill>
              <a:effectLst/>
              <a:latin typeface="Helvetica" panose="020B0604020202020204" pitchFamily="34" charset="0"/>
              <a:cs typeface="Helvetica" panose="020B0604020202020204" pitchFamily="34" charset="0"/>
            </a:endParaRPr>
          </a:p>
          <a:p>
            <a:endParaRPr lang="de-DE" sz="1200" dirty="0">
              <a:solidFill>
                <a:srgbClr val="000000"/>
              </a:solidFill>
              <a:latin typeface="Helvetica" panose="020B0604020202020204" pitchFamily="34" charset="0"/>
              <a:cs typeface="Helvetica" panose="020B0604020202020204" pitchFamily="34" charset="0"/>
            </a:endParaRPr>
          </a:p>
          <a:p>
            <a:endParaRPr lang="de-DE" sz="1200" b="1" dirty="0">
              <a:solidFill>
                <a:srgbClr val="000000"/>
              </a:solidFill>
              <a:latin typeface="Helvetica" panose="020B0604020202020204" pitchFamily="34" charset="0"/>
              <a:cs typeface="Helvetica" panose="020B0604020202020204" pitchFamily="34" charset="0"/>
            </a:endParaRPr>
          </a:p>
          <a:p>
            <a:r>
              <a:rPr lang="de-DE" sz="1200" b="1" dirty="0">
                <a:solidFill>
                  <a:srgbClr val="000000"/>
                </a:solidFill>
                <a:latin typeface="Helvetica" panose="020B0604020202020204" pitchFamily="34" charset="0"/>
                <a:cs typeface="Helvetica" panose="020B0604020202020204" pitchFamily="34" charset="0"/>
              </a:rPr>
              <a:t>Begriffs-/Abkürzungserklärungen:</a:t>
            </a:r>
          </a:p>
          <a:p>
            <a:pPr marL="171450" indent="-171450">
              <a:buFont typeface="Arial" panose="020B0604020202020204" pitchFamily="34" charset="0"/>
              <a:buChar char="•"/>
            </a:pPr>
            <a:r>
              <a:rPr lang="de-DE" sz="1200" dirty="0">
                <a:solidFill>
                  <a:srgbClr val="000000"/>
                </a:solidFill>
                <a:latin typeface="Helvetica" panose="020B0604020202020204" pitchFamily="34" charset="0"/>
                <a:cs typeface="Helvetica" panose="020B0604020202020204" pitchFamily="34" charset="0"/>
              </a:rPr>
              <a:t>UN Global Compact: Initiative, bei der sich Unternehmen freiwillig zur Umsetzung universeller Nachhaltigkeitsprinzipien verpflichten</a:t>
            </a:r>
          </a:p>
          <a:p>
            <a:pPr marL="171450" indent="-171450">
              <a:buFont typeface="Arial" panose="020B0604020202020204" pitchFamily="34" charset="0"/>
              <a:buChar char="•"/>
            </a:pPr>
            <a:r>
              <a:rPr lang="de-DE" sz="1200" dirty="0">
                <a:solidFill>
                  <a:srgbClr val="000000"/>
                </a:solidFill>
                <a:latin typeface="Helvetica" panose="020B0604020202020204" pitchFamily="34" charset="0"/>
                <a:cs typeface="Helvetica" panose="020B0604020202020204" pitchFamily="34" charset="0"/>
              </a:rPr>
              <a:t>OECD: Organisation für wirtschaftliche Zusammenarbeit und Entwicklung</a:t>
            </a:r>
          </a:p>
          <a:p>
            <a:pPr marL="171450" indent="-171450">
              <a:buFont typeface="Arial" panose="020B0604020202020204" pitchFamily="34" charset="0"/>
              <a:buChar char="•"/>
            </a:pPr>
            <a:r>
              <a:rPr lang="de-DE" sz="1200" dirty="0">
                <a:solidFill>
                  <a:srgbClr val="000000"/>
                </a:solidFill>
                <a:latin typeface="Helvetica" panose="020B0604020202020204" pitchFamily="34" charset="0"/>
                <a:cs typeface="Helvetica" panose="020B0604020202020204" pitchFamily="34" charset="0"/>
              </a:rPr>
              <a:t>ILO: Internationale Arbeitsorganisation</a:t>
            </a:r>
          </a:p>
          <a:p>
            <a:pPr marL="171450" indent="-171450">
              <a:buFont typeface="Arial" panose="020B0604020202020204" pitchFamily="34" charset="0"/>
              <a:buChar char="•"/>
            </a:pPr>
            <a:r>
              <a:rPr lang="de-DE" sz="1200" i="0" dirty="0">
                <a:solidFill>
                  <a:srgbClr val="000000"/>
                </a:solidFill>
                <a:effectLst/>
                <a:latin typeface="Helvetica" panose="020B0604020202020204" pitchFamily="34" charset="0"/>
                <a:cs typeface="Helvetica" panose="020B0604020202020204" pitchFamily="34" charset="0"/>
              </a:rPr>
              <a:t>EU-Taxonomie: Regelwerk der EU, das definiert, ob Unternehmen ökologisch wirtschaften und somit z. B. einen leichteren Zugang zu Geldern erhalten</a:t>
            </a:r>
            <a:endParaRPr lang="de-DE" sz="1200" b="1" i="1" dirty="0">
              <a:solidFill>
                <a:srgbClr val="000000"/>
              </a:solidFill>
              <a:effectLst/>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953232093"/>
      </p:ext>
    </p:extLst>
  </p:cSld>
  <p:clrMapOvr>
    <a:masterClrMapping/>
  </p:clrMapOvr>
</p:sld>
</file>

<file path=ppt/theme/theme1.xml><?xml version="1.0" encoding="utf-8"?>
<a:theme xmlns:a="http://schemas.openxmlformats.org/drawingml/2006/main" name="Seite 1">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3" ma:contentTypeDescription="Ein neues Dokument erstellen." ma:contentTypeScope="" ma:versionID="0be9e3b8bd6b94ad15b3e222d5ce0362">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6626cebf6ec06331d976543a9d75a436"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13A5BAD-C10A-443C-B135-E08108D47044}">
  <ds:schemaRefs>
    <ds:schemaRef ds:uri="http://schemas.microsoft.com/sharepoint/v3/contenttype/forms"/>
  </ds:schemaRefs>
</ds:datastoreItem>
</file>

<file path=customXml/itemProps2.xml><?xml version="1.0" encoding="utf-8"?>
<ds:datastoreItem xmlns:ds="http://schemas.openxmlformats.org/officeDocument/2006/customXml" ds:itemID="{AFAEBB02-EF90-4F1E-92F4-FD816C12EF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0</TotalTime>
  <Words>1230</Words>
  <Application>Microsoft Office PowerPoint</Application>
  <PresentationFormat>A4-Papier (210 x 297 mm)</PresentationFormat>
  <Paragraphs>73</Paragraphs>
  <Slides>6</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6</vt:i4>
      </vt:variant>
    </vt:vector>
  </HeadingPairs>
  <TitlesOfParts>
    <vt:vector size="13" baseType="lpstr">
      <vt:lpstr>Arial</vt:lpstr>
      <vt:lpstr>Calibri</vt:lpstr>
      <vt:lpstr>helvetica</vt:lpstr>
      <vt:lpstr>helvetica</vt:lpstr>
      <vt:lpstr>Ink Free</vt:lpstr>
      <vt:lpstr>Inter</vt:lpstr>
      <vt:lpstr>Seite 1</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2023-04-20T11:20:41Z</dcterms:created>
  <dcterms:modified xsi:type="dcterms:W3CDTF">2023-08-21T13:50:18Z</dcterms:modified>
</cp:coreProperties>
</file>