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sldIdLst>
    <p:sldId id="258" r:id="rId5"/>
    <p:sldId id="259"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46C"/>
    <a:srgbClr val="D3F4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43BB93-BDEB-42D9-9E01-93CA3E01697C}" v="1" dt="2023-08-21T13:41:39.0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1020" y="-1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A343BB93-BDEB-42D9-9E01-93CA3E01697C}"/>
    <pc:docChg chg="custSel modMainMaster">
      <pc:chgData name="Franziska Händschel" userId="e2149472-3187-4d00-b16a-a19eff6fc04a" providerId="ADAL" clId="{A343BB93-BDEB-42D9-9E01-93CA3E01697C}" dt="2023-08-21T13:41:39.029" v="5"/>
      <pc:docMkLst>
        <pc:docMk/>
      </pc:docMkLst>
      <pc:sldMasterChg chg="addSp modSp modSldLayout">
        <pc:chgData name="Franziska Händschel" userId="e2149472-3187-4d00-b16a-a19eff6fc04a" providerId="ADAL" clId="{A343BB93-BDEB-42D9-9E01-93CA3E01697C}" dt="2023-08-21T13:41:39.029" v="5"/>
        <pc:sldMasterMkLst>
          <pc:docMk/>
          <pc:sldMasterMk cId="2011684619" sldId="2147483663"/>
        </pc:sldMasterMkLst>
        <pc:spChg chg="add mod">
          <ac:chgData name="Franziska Händschel" userId="e2149472-3187-4d00-b16a-a19eff6fc04a" providerId="ADAL" clId="{A343BB93-BDEB-42D9-9E01-93CA3E01697C}" dt="2023-08-21T13:41:39.029" v="5"/>
          <ac:spMkLst>
            <pc:docMk/>
            <pc:sldMasterMk cId="2011684619" sldId="2147483663"/>
            <ac:spMk id="2" creationId="{E726BCBE-CD15-C546-038A-47429E8E1EB6}"/>
          </ac:spMkLst>
        </pc:spChg>
        <pc:sldLayoutChg chg="delSp modSp mod">
          <pc:chgData name="Franziska Händschel" userId="e2149472-3187-4d00-b16a-a19eff6fc04a" providerId="ADAL" clId="{A343BB93-BDEB-42D9-9E01-93CA3E01697C}" dt="2023-08-21T13:41:33.945" v="3" actId="21"/>
          <pc:sldLayoutMkLst>
            <pc:docMk/>
            <pc:sldMasterMk cId="2011684619" sldId="2147483663"/>
            <pc:sldLayoutMk cId="4123628589" sldId="2147483687"/>
          </pc:sldLayoutMkLst>
          <pc:spChg chg="del mod">
            <ac:chgData name="Franziska Händschel" userId="e2149472-3187-4d00-b16a-a19eff6fc04a" providerId="ADAL" clId="{A343BB93-BDEB-42D9-9E01-93CA3E01697C}" dt="2023-08-21T13:41:33.945" v="3" actId="21"/>
            <ac:spMkLst>
              <pc:docMk/>
              <pc:sldMasterMk cId="2011684619" sldId="2147483663"/>
              <pc:sldLayoutMk cId="4123628589" sldId="2147483687"/>
              <ac:spMk id="7" creationId="{D18FA00E-B66B-6F7B-BA57-84F69FDDC498}"/>
            </ac:spMkLst>
          </pc:spChg>
        </pc:sldLayoutChg>
        <pc:sldLayoutChg chg="delSp mod">
          <pc:chgData name="Franziska Händschel" userId="e2149472-3187-4d00-b16a-a19eff6fc04a" providerId="ADAL" clId="{A343BB93-BDEB-42D9-9E01-93CA3E01697C}" dt="2023-08-21T13:41:37.484" v="4" actId="478"/>
          <pc:sldLayoutMkLst>
            <pc:docMk/>
            <pc:sldMasterMk cId="2011684619" sldId="2147483663"/>
            <pc:sldLayoutMk cId="3969002634" sldId="2147483688"/>
          </pc:sldLayoutMkLst>
          <pc:spChg chg="del">
            <ac:chgData name="Franziska Händschel" userId="e2149472-3187-4d00-b16a-a19eff6fc04a" providerId="ADAL" clId="{A343BB93-BDEB-42D9-9E01-93CA3E01697C}" dt="2023-08-21T13:41:37.484" v="4" actId="478"/>
            <ac:spMkLst>
              <pc:docMk/>
              <pc:sldMasterMk cId="2011684619" sldId="2147483663"/>
              <pc:sldLayoutMk cId="3969002634" sldId="2147483688"/>
              <ac:spMk id="7" creationId="{D18FA00E-B66B-6F7B-BA57-84F69FDDC498}"/>
            </ac:spMkLst>
          </pc:spChg>
        </pc:sldLayoutChg>
      </pc:sldMaster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ite 1">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67E6B806-EA91-2F19-707C-4C24FEC6C3DB}"/>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623BCDE3-990A-2C07-BEA3-6369C0158E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18E26FF-D0A1-54EC-8006-BD717C5EE4D6}"/>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a:solidFill>
                    <a:schemeClr val="bg1">
                      <a:lumMod val="50000"/>
                    </a:schemeClr>
                  </a:solidFill>
                  <a:latin typeface="helvetica"/>
                  <a:ea typeface="Inter" panose="020B0502030000000004" pitchFamily="34" charset="0"/>
                  <a:cs typeface="Inter" panose="020B0502030000000004" pitchFamily="34" charset="0"/>
                </a:rPr>
                <a:t> </a:t>
              </a:r>
              <a:endParaRPr lang="de-DE" sz="60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8947CC27-1D40-08B5-3F8C-7F574D85CFC3}"/>
              </a:ext>
            </a:extLst>
          </p:cNvPr>
          <p:cNvSpPr>
            <a:spLocks/>
          </p:cNvSpPr>
          <p:nvPr userDrawn="1"/>
        </p:nvSpPr>
        <p:spPr>
          <a:xfrm rot="5400000">
            <a:off x="-748692" y="2397383"/>
            <a:ext cx="8369238" cy="551410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23628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ite 2">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67E6B806-EA91-2F19-707C-4C24FEC6C3DB}"/>
              </a:ext>
            </a:extLst>
          </p:cNvPr>
          <p:cNvGrpSpPr>
            <a:grpSpLocks/>
          </p:cNvGrpSpPr>
          <p:nvPr userDrawn="1"/>
        </p:nvGrpSpPr>
        <p:grpSpPr>
          <a:xfrm rot="16200000">
            <a:off x="5928363" y="8800591"/>
            <a:ext cx="892262" cy="184666"/>
            <a:chOff x="4826001" y="3299827"/>
            <a:chExt cx="892262" cy="184666"/>
          </a:xfrm>
        </p:grpSpPr>
        <p:pic>
          <p:nvPicPr>
            <p:cNvPr id="3" name="Grafik 2">
              <a:extLst>
                <a:ext uri="{FF2B5EF4-FFF2-40B4-BE49-F238E27FC236}">
                  <a16:creationId xmlns:a16="http://schemas.microsoft.com/office/drawing/2014/main" id="{623BCDE3-990A-2C07-BEA3-6369C0158E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2727" y="3347160"/>
              <a:ext cx="615536" cy="90000"/>
            </a:xfrm>
            <a:prstGeom prst="rect">
              <a:avLst/>
            </a:prstGeom>
          </p:spPr>
        </p:pic>
        <p:sp>
          <p:nvSpPr>
            <p:cNvPr id="4" name="Textfeld 3">
              <a:extLst>
                <a:ext uri="{FF2B5EF4-FFF2-40B4-BE49-F238E27FC236}">
                  <a16:creationId xmlns:a16="http://schemas.microsoft.com/office/drawing/2014/main" id="{A18E26FF-D0A1-54EC-8006-BD717C5EE4D6}"/>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a:solidFill>
                    <a:schemeClr val="bg1">
                      <a:lumMod val="50000"/>
                    </a:schemeClr>
                  </a:solidFill>
                  <a:latin typeface="helvetica"/>
                  <a:ea typeface="Inter" panose="020B0502030000000004" pitchFamily="34" charset="0"/>
                  <a:cs typeface="Inter" panose="020B0502030000000004" pitchFamily="34" charset="0"/>
                </a:rPr>
                <a:t> </a:t>
              </a:r>
              <a:endParaRPr lang="de-DE" sz="600">
                <a:solidFill>
                  <a:schemeClr val="bg1">
                    <a:lumMod val="50000"/>
                  </a:schemeClr>
                </a:solidFill>
                <a:latin typeface="helvetica"/>
                <a:cs typeface="helvetica"/>
              </a:endParaRPr>
            </a:p>
          </p:txBody>
        </p:sp>
      </p:grpSp>
      <p:sp>
        <p:nvSpPr>
          <p:cNvPr id="5" name="Rechteck 4">
            <a:extLst>
              <a:ext uri="{FF2B5EF4-FFF2-40B4-BE49-F238E27FC236}">
                <a16:creationId xmlns:a16="http://schemas.microsoft.com/office/drawing/2014/main" id="{8947CC27-1D40-08B5-3F8C-7F574D85CFC3}"/>
              </a:ext>
            </a:extLst>
          </p:cNvPr>
          <p:cNvSpPr>
            <a:spLocks/>
          </p:cNvSpPr>
          <p:nvPr userDrawn="1"/>
        </p:nvSpPr>
        <p:spPr>
          <a:xfrm rot="5400000">
            <a:off x="-748692" y="2397383"/>
            <a:ext cx="8369238" cy="551410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9690026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E726BCBE-CD15-C546-038A-47429E8E1EB6}"/>
              </a:ext>
            </a:extLst>
          </p:cNvPr>
          <p:cNvSpPr txBox="1"/>
          <p:nvPr userDrawn="1"/>
        </p:nvSpPr>
        <p:spPr>
          <a:xfrm>
            <a:off x="4880248" y="564578"/>
            <a:ext cx="1425390"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N-3 | Seite </a:t>
            </a:r>
            <a:fld id="{C267646B-C43E-4BC8-BC52-37A278336584}" type="slidenum">
              <a:rPr lang="de-DE" sz="1000" smtClean="0">
                <a:latin typeface="helvetica" panose="020B0604020202020204" pitchFamily="34" charset="0"/>
                <a:cs typeface="helvetica" panose="020B0604020202020204" pitchFamily="34" charset="0"/>
              </a:rPr>
              <a:pPr/>
              <a:t>‹Nr.›</a:t>
            </a:fld>
            <a:r>
              <a:rPr lang="de-DE" sz="1000" dirty="0">
                <a:latin typeface="helvetica" panose="020B0604020202020204" pitchFamily="34" charset="0"/>
                <a:ea typeface="Inter" panose="020B0502030000000004" pitchFamily="34" charset="0"/>
                <a:cs typeface="helvetica" panose="020B0604020202020204" pitchFamily="34" charset="0"/>
              </a:rPr>
              <a:t> von 2</a:t>
            </a:r>
          </a:p>
        </p:txBody>
      </p:sp>
    </p:spTree>
    <p:extLst>
      <p:ext uri="{BB962C8B-B14F-4D97-AF65-F5344CB8AC3E}">
        <p14:creationId xmlns:p14="http://schemas.microsoft.com/office/powerpoint/2010/main" val="2011684619"/>
      </p:ext>
    </p:extLst>
  </p:cSld>
  <p:clrMap bg1="lt1" tx1="dk1" bg2="lt2" tx2="dk2" accent1="accent1" accent2="accent2" accent3="accent3" accent4="accent4" accent5="accent5" accent6="accent6" hlink="hlink" folHlink="folHlink"/>
  <p:sldLayoutIdLst>
    <p:sldLayoutId id="2147483687" r:id="rId1"/>
    <p:sldLayoutId id="2147483688"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bne-portal.de/bne/de/einstieg/was-ist-bne/was-ist-bne_node.html"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bundesregierung.de/breg-de/themen/nachhaltigkeitspolitik/die-un-nachhaltigkeitsziele-155351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de-DE" sz="2000" b="1" kern="100">
                <a:solidFill>
                  <a:srgbClr val="95C46C"/>
                </a:solidFill>
                <a:latin typeface="Helvetica" panose="020B0604020202020204" pitchFamily="34" charset="0"/>
                <a:cs typeface="Times New Roman" panose="02020603050405020304" pitchFamily="18" charset="0"/>
              </a:rPr>
              <a:t>Nachhaltigkeit</a:t>
            </a:r>
            <a:endParaRPr lang="de-DE" sz="1600" b="1">
              <a:solidFill>
                <a:srgbClr val="95C46C"/>
              </a:solidFill>
              <a:latin typeface="Helvetica" panose="020B0604020202020204" pitchFamily="34" charset="0"/>
              <a:cs typeface="Helvetica" panose="020B0604020202020204" pitchFamily="34" charset="0"/>
            </a:endParaRPr>
          </a:p>
          <a:p>
            <a:endParaRPr lang="de-DE" sz="1200" b="1" i="0">
              <a:solidFill>
                <a:srgbClr val="000000"/>
              </a:solidFill>
              <a:effectLst/>
              <a:latin typeface="Helvetica" panose="020B0604020202020204" pitchFamily="34" charset="0"/>
              <a:cs typeface="Helvetica" panose="020B0604020202020204" pitchFamily="34" charset="0"/>
            </a:endParaRPr>
          </a:p>
          <a:p>
            <a:r>
              <a:rPr lang="de-DE" sz="1200" b="0" i="1">
                <a:solidFill>
                  <a:srgbClr val="000000"/>
                </a:solidFill>
                <a:effectLst/>
                <a:latin typeface="Helvetica" panose="020B0604020202020204" pitchFamily="34" charset="0"/>
                <a:cs typeface="Helvetica" panose="020B0604020202020204" pitchFamily="34" charset="0"/>
              </a:rPr>
              <a:t>„Von einem Prinzip der Forstwirtschaft hat sich Nachhaltigkeit zu einem Leitbild für die Weltgemeinschaft des 21. Jahrhundert[s] entwickelt. Der Kerngedanke: Auf lange Sicht dürfen wir nicht auf Kosten der Menschen in anderen Regionen der Erde oder zukünftiger Generationen leben.</a:t>
            </a:r>
          </a:p>
          <a:p>
            <a:endParaRPr lang="de-DE" sz="1200" b="0" i="1">
              <a:solidFill>
                <a:srgbClr val="000000"/>
              </a:solidFill>
              <a:effectLst/>
              <a:latin typeface="Helvetica" panose="020B0604020202020204" pitchFamily="34" charset="0"/>
              <a:cs typeface="Helvetica" panose="020B0604020202020204" pitchFamily="34" charset="0"/>
            </a:endParaRPr>
          </a:p>
          <a:p>
            <a:r>
              <a:rPr lang="de-DE" sz="1200" b="0" i="1">
                <a:solidFill>
                  <a:srgbClr val="000000"/>
                </a:solidFill>
                <a:effectLst/>
                <a:latin typeface="Helvetica" panose="020B0604020202020204" pitchFamily="34" charset="0"/>
                <a:cs typeface="Helvetica" panose="020B0604020202020204" pitchFamily="34" charset="0"/>
              </a:rPr>
              <a:t>Schlage nur so viel Holz, wie der Wald verkraften kann! So viel Holz, wie nachwachsen kann - so formulierte Hans-Karl von Carlowitz 1713 als erster das Prinzip der Nachhaltigkeit in seinem Buch über die Ökonomie der Waldkultur ,</a:t>
            </a:r>
            <a:r>
              <a:rPr lang="de-DE" sz="1200" b="0" i="1" err="1">
                <a:solidFill>
                  <a:srgbClr val="000000"/>
                </a:solidFill>
                <a:effectLst/>
                <a:latin typeface="Helvetica" panose="020B0604020202020204" pitchFamily="34" charset="0"/>
                <a:cs typeface="Helvetica" panose="020B0604020202020204" pitchFamily="34" charset="0"/>
              </a:rPr>
              <a:t>Silvicultura</a:t>
            </a:r>
            <a:r>
              <a:rPr lang="de-DE" sz="1200" b="0" i="1">
                <a:solidFill>
                  <a:srgbClr val="000000"/>
                </a:solidFill>
                <a:effectLst/>
                <a:latin typeface="Helvetica" panose="020B0604020202020204" pitchFamily="34" charset="0"/>
                <a:cs typeface="Helvetica" panose="020B0604020202020204" pitchFamily="34" charset="0"/>
              </a:rPr>
              <a:t> </a:t>
            </a:r>
            <a:r>
              <a:rPr lang="de-DE" sz="1200" b="0" i="1" err="1">
                <a:solidFill>
                  <a:srgbClr val="000000"/>
                </a:solidFill>
                <a:effectLst/>
                <a:latin typeface="Helvetica" panose="020B0604020202020204" pitchFamily="34" charset="0"/>
                <a:cs typeface="Helvetica" panose="020B0604020202020204" pitchFamily="34" charset="0"/>
              </a:rPr>
              <a:t>oeconomica</a:t>
            </a:r>
            <a:r>
              <a:rPr lang="de-DE" sz="1200" b="0" i="1">
                <a:solidFill>
                  <a:srgbClr val="000000"/>
                </a:solidFill>
                <a:effectLst/>
                <a:latin typeface="Helvetica" panose="020B0604020202020204" pitchFamily="34" charset="0"/>
                <a:cs typeface="Helvetica" panose="020B0604020202020204" pitchFamily="34" charset="0"/>
              </a:rPr>
              <a:t>‘.</a:t>
            </a:r>
          </a:p>
          <a:p>
            <a:endParaRPr lang="de-DE" sz="1200" b="0" i="1">
              <a:solidFill>
                <a:srgbClr val="000000"/>
              </a:solidFill>
              <a:effectLst/>
              <a:latin typeface="Helvetica" panose="020B0604020202020204" pitchFamily="34" charset="0"/>
              <a:cs typeface="Helvetica" panose="020B0604020202020204" pitchFamily="34" charset="0"/>
            </a:endParaRPr>
          </a:p>
          <a:p>
            <a:r>
              <a:rPr lang="de-DE" sz="1200" b="0" i="1">
                <a:solidFill>
                  <a:srgbClr val="000000"/>
                </a:solidFill>
                <a:effectLst/>
                <a:latin typeface="Helvetica" panose="020B0604020202020204" pitchFamily="34" charset="0"/>
                <a:cs typeface="Helvetica" panose="020B0604020202020204" pitchFamily="34" charset="0"/>
              </a:rPr>
              <a:t>Seit dieser ersten Definition hat sich der Begriff der Nachhaltigkeit weiterentwickelt und geht längst über einen reinen Umweltbegriff hinaus. Er basiert auf der Erkenntnis, dass Umwelt, Wirtschaft und Gesellschaft sich gegenseitig beeinflussen: Es wird langfristig keinen wirtschaftlichen und gesellschaftlichen Fortschritt ohne eine intakte Umwelt geben. Ebenso wenig wird es gelingen, die Umwelt effektiv zu schützen, wenn Menschen um ihre wirtschaftliche Existenz kämpfen müssen.“</a:t>
            </a:r>
          </a:p>
          <a:p>
            <a:endParaRPr lang="de-DE" sz="1200" b="0" i="1">
              <a:solidFill>
                <a:srgbClr val="000000"/>
              </a:solidFill>
              <a:effectLst/>
              <a:latin typeface="Helvetica" panose="020B0604020202020204" pitchFamily="34" charset="0"/>
              <a:cs typeface="Helvetica" panose="020B0604020202020204" pitchFamily="34" charset="0"/>
            </a:endParaRPr>
          </a:p>
          <a:p>
            <a:endParaRPr lang="de-DE" sz="1200" i="1">
              <a:solidFill>
                <a:srgbClr val="000000"/>
              </a:solidFill>
              <a:latin typeface="Helvetica" panose="020B0604020202020204" pitchFamily="34" charset="0"/>
              <a:cs typeface="Helvetica" panose="020B0604020202020204" pitchFamily="34" charset="0"/>
            </a:endParaRPr>
          </a:p>
          <a:p>
            <a:r>
              <a:rPr lang="de-DE" sz="1200" b="1" i="0">
                <a:solidFill>
                  <a:srgbClr val="000000"/>
                </a:solidFill>
                <a:effectLst/>
                <a:latin typeface="Helvetica" panose="020B0604020202020204" pitchFamily="34" charset="0"/>
                <a:cs typeface="Helvetica" panose="020B0604020202020204" pitchFamily="34" charset="0"/>
              </a:rPr>
              <a:t>Der zitierte Text stammt aus dem Beitrag „Was ist BNE?“ des Bundesministeriums für Bildung und Forschung</a:t>
            </a:r>
            <a:r>
              <a:rPr lang="de-DE" sz="1200" b="1">
                <a:solidFill>
                  <a:srgbClr val="000000"/>
                </a:solidFill>
                <a:latin typeface="Helvetica" panose="020B0604020202020204" pitchFamily="34" charset="0"/>
                <a:cs typeface="Helvetica" panose="020B0604020202020204" pitchFamily="34" charset="0"/>
              </a:rPr>
              <a:t>, </a:t>
            </a:r>
            <a:r>
              <a:rPr lang="de-DE" sz="1200" b="1" i="0">
                <a:solidFill>
                  <a:srgbClr val="000000"/>
                </a:solidFill>
                <a:effectLst/>
                <a:latin typeface="Helvetica" panose="020B0604020202020204" pitchFamily="34" charset="0"/>
                <a:cs typeface="Helvetica" panose="020B0604020202020204" pitchFamily="34" charset="0"/>
              </a:rPr>
              <a:t>abgerufen am 18.04.2023.</a:t>
            </a:r>
          </a:p>
          <a:p>
            <a:endParaRPr lang="de-DE" sz="1200" b="0" i="0">
              <a:solidFill>
                <a:srgbClr val="000000"/>
              </a:solidFill>
              <a:effectLst/>
              <a:latin typeface="Helvetica" panose="020B0604020202020204" pitchFamily="34" charset="0"/>
              <a:cs typeface="Helvetica" panose="020B0604020202020204" pitchFamily="34" charset="0"/>
            </a:endParaRPr>
          </a:p>
          <a:p>
            <a:r>
              <a:rPr lang="de-DE" sz="1200" b="1" i="0">
                <a:solidFill>
                  <a:srgbClr val="000000"/>
                </a:solidFill>
                <a:effectLst/>
                <a:latin typeface="Helvetica" panose="020B0604020202020204" pitchFamily="34" charset="0"/>
                <a:cs typeface="Helvetica" panose="020B0604020202020204" pitchFamily="34" charset="0"/>
              </a:rPr>
              <a:t>Der komplette Inhalt ist hier abrufbar:</a:t>
            </a:r>
            <a:br>
              <a:rPr lang="de-DE" sz="1200" b="0" i="0">
                <a:solidFill>
                  <a:srgbClr val="000000"/>
                </a:solidFill>
                <a:effectLst/>
                <a:latin typeface="Helvetica" panose="020B0604020202020204" pitchFamily="34" charset="0"/>
                <a:cs typeface="Helvetica" panose="020B0604020202020204" pitchFamily="34" charset="0"/>
              </a:rPr>
            </a:br>
            <a:r>
              <a:rPr lang="de-DE" sz="1200" b="0" i="0">
                <a:solidFill>
                  <a:srgbClr val="000000"/>
                </a:solidFill>
                <a:effectLst/>
                <a:latin typeface="Helvetica" panose="020B0604020202020204" pitchFamily="34" charset="0"/>
                <a:cs typeface="Helvetica" panose="020B0604020202020204" pitchFamily="34" charset="0"/>
                <a:hlinkClick r:id="rId2"/>
              </a:rPr>
              <a:t>https://www.bne-portal.de/bne/de/einstieg/was-ist-bne/was-ist-bne_node.html</a:t>
            </a:r>
            <a:endParaRPr lang="de-DE" sz="1200" b="0" i="1">
              <a:solidFill>
                <a:srgbClr val="000000"/>
              </a:solidFill>
              <a:effectLst/>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336911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de-DE" sz="2000" b="1" kern="100">
                <a:solidFill>
                  <a:srgbClr val="95C46C"/>
                </a:solidFill>
                <a:latin typeface="Helvetica" panose="020B0604020202020204" pitchFamily="34" charset="0"/>
                <a:cs typeface="Times New Roman" panose="02020603050405020304" pitchFamily="18" charset="0"/>
              </a:rPr>
              <a:t>Nachhaltigkeitsziele der Vereinten Nationen</a:t>
            </a:r>
            <a:endParaRPr lang="de-DE" sz="1600" b="1">
              <a:solidFill>
                <a:srgbClr val="95C46C"/>
              </a:solidFill>
              <a:latin typeface="Helvetica" panose="020B0604020202020204" pitchFamily="34" charset="0"/>
              <a:cs typeface="Helvetica" panose="020B0604020202020204" pitchFamily="34" charset="0"/>
            </a:endParaRPr>
          </a:p>
          <a:p>
            <a:endParaRPr lang="de-DE" sz="1200" b="1" i="0">
              <a:solidFill>
                <a:srgbClr val="000000"/>
              </a:solidFill>
              <a:effectLst/>
              <a:latin typeface="Helvetica" panose="020B0604020202020204" pitchFamily="34" charset="0"/>
              <a:cs typeface="Helvetica" panose="020B0604020202020204" pitchFamily="34" charset="0"/>
            </a:endParaRPr>
          </a:p>
          <a:p>
            <a:r>
              <a:rPr lang="de-DE" sz="1200" b="0" i="1">
                <a:solidFill>
                  <a:srgbClr val="000000"/>
                </a:solidFill>
                <a:effectLst/>
                <a:latin typeface="Helvetica" panose="020B0604020202020204" pitchFamily="34" charset="0"/>
                <a:cs typeface="Helvetica" panose="020B0604020202020204" pitchFamily="34" charset="0"/>
              </a:rPr>
              <a:t>„Mit der im Jahr 2015 verabschiedeten Agenda 2030 hat sich die Weltgemeinschaft unter dem Dach der Vereinten Nationen zu 17 globalen Zielen für eine bessere Zukunft verpflichtet. Leitbild der Agenda 2030 ist es, weltweit ein menschenwürdiges Leben zu ermöglichen und gleichzeitig die natürlichen Lebensgrundlagen dauerhaft zu bewahren. Dies umfasst ökonomische, ökologische und soziale Aspekte. Dabei unterstreicht die Agenda 2030 die gemeinsame Verantwortung aller Akteure: Politik, Wirtschaft, Wissenschaft, Zivilgesellschaft – und jedes einzelnen Menschen.“</a:t>
            </a:r>
          </a:p>
          <a:p>
            <a:endParaRPr lang="de-DE" sz="1200" i="1">
              <a:solidFill>
                <a:srgbClr val="000000"/>
              </a:solidFill>
              <a:latin typeface="Helvetica" panose="020B0604020202020204" pitchFamily="34" charset="0"/>
              <a:cs typeface="Helvetica" panose="020B0604020202020204" pitchFamily="34" charset="0"/>
            </a:endParaRPr>
          </a:p>
          <a:p>
            <a:endParaRPr lang="de-DE" sz="1200" b="0" i="1">
              <a:solidFill>
                <a:srgbClr val="000000"/>
              </a:solidFill>
              <a:effectLst/>
              <a:latin typeface="Helvetica" panose="020B0604020202020204" pitchFamily="34" charset="0"/>
              <a:cs typeface="Helvetica" panose="020B0604020202020204" pitchFamily="34" charset="0"/>
            </a:endParaRPr>
          </a:p>
          <a:p>
            <a:endParaRPr lang="de-DE" sz="1200" i="1">
              <a:solidFill>
                <a:srgbClr val="000000"/>
              </a:solidFill>
              <a:latin typeface="Helvetica" panose="020B0604020202020204" pitchFamily="34" charset="0"/>
              <a:cs typeface="Helvetica" panose="020B0604020202020204" pitchFamily="34" charset="0"/>
            </a:endParaRPr>
          </a:p>
          <a:p>
            <a:endParaRPr lang="de-DE" sz="1200" b="0" i="1">
              <a:solidFill>
                <a:srgbClr val="000000"/>
              </a:solidFill>
              <a:effectLst/>
              <a:latin typeface="Helvetica" panose="020B0604020202020204" pitchFamily="34" charset="0"/>
              <a:cs typeface="Helvetica" panose="020B0604020202020204" pitchFamily="34" charset="0"/>
            </a:endParaRPr>
          </a:p>
          <a:p>
            <a:endParaRPr lang="de-DE" sz="1200" i="1">
              <a:solidFill>
                <a:srgbClr val="000000"/>
              </a:solidFill>
              <a:latin typeface="Helvetica" panose="020B0604020202020204" pitchFamily="34" charset="0"/>
              <a:cs typeface="Helvetica" panose="020B0604020202020204" pitchFamily="34" charset="0"/>
            </a:endParaRPr>
          </a:p>
          <a:p>
            <a:endParaRPr lang="de-DE" sz="1200" b="0" i="1">
              <a:solidFill>
                <a:srgbClr val="000000"/>
              </a:solidFill>
              <a:effectLst/>
              <a:latin typeface="Helvetica" panose="020B0604020202020204" pitchFamily="34" charset="0"/>
              <a:cs typeface="Helvetica" panose="020B0604020202020204" pitchFamily="34" charset="0"/>
            </a:endParaRPr>
          </a:p>
          <a:p>
            <a:endParaRPr lang="de-DE" sz="1200" i="1">
              <a:solidFill>
                <a:srgbClr val="000000"/>
              </a:solidFill>
              <a:latin typeface="Helvetica" panose="020B0604020202020204" pitchFamily="34" charset="0"/>
              <a:cs typeface="Helvetica" panose="020B0604020202020204" pitchFamily="34" charset="0"/>
            </a:endParaRPr>
          </a:p>
          <a:p>
            <a:endParaRPr lang="de-DE" sz="1200" b="0" i="1">
              <a:solidFill>
                <a:srgbClr val="000000"/>
              </a:solidFill>
              <a:effectLst/>
              <a:latin typeface="Helvetica" panose="020B0604020202020204" pitchFamily="34" charset="0"/>
              <a:cs typeface="Helvetica" panose="020B0604020202020204" pitchFamily="34" charset="0"/>
            </a:endParaRPr>
          </a:p>
          <a:p>
            <a:endParaRPr lang="de-DE" sz="1200" i="1">
              <a:solidFill>
                <a:srgbClr val="000000"/>
              </a:solidFill>
              <a:latin typeface="Helvetica" panose="020B0604020202020204" pitchFamily="34" charset="0"/>
              <a:cs typeface="Helvetica" panose="020B0604020202020204" pitchFamily="34" charset="0"/>
            </a:endParaRPr>
          </a:p>
          <a:p>
            <a:endParaRPr lang="de-DE" sz="1200" b="0" i="1">
              <a:solidFill>
                <a:srgbClr val="000000"/>
              </a:solidFill>
              <a:effectLst/>
              <a:latin typeface="Helvetica" panose="020B0604020202020204" pitchFamily="34" charset="0"/>
              <a:cs typeface="Helvetica" panose="020B0604020202020204" pitchFamily="34" charset="0"/>
            </a:endParaRPr>
          </a:p>
          <a:p>
            <a:endParaRPr lang="de-DE" sz="1200" b="0" i="1">
              <a:solidFill>
                <a:srgbClr val="000000"/>
              </a:solidFill>
              <a:effectLst/>
              <a:latin typeface="Helvetica" panose="020B0604020202020204" pitchFamily="34" charset="0"/>
              <a:cs typeface="Helvetica" panose="020B0604020202020204" pitchFamily="34" charset="0"/>
            </a:endParaRPr>
          </a:p>
          <a:p>
            <a:endParaRPr lang="de-DE" sz="1200" i="1">
              <a:solidFill>
                <a:srgbClr val="000000"/>
              </a:solidFill>
              <a:latin typeface="Helvetica" panose="020B0604020202020204" pitchFamily="34" charset="0"/>
              <a:cs typeface="Helvetica" panose="020B0604020202020204" pitchFamily="34" charset="0"/>
            </a:endParaRPr>
          </a:p>
          <a:p>
            <a:endParaRPr lang="de-DE" sz="1200" b="0" i="1">
              <a:solidFill>
                <a:srgbClr val="000000"/>
              </a:solidFill>
              <a:effectLst/>
              <a:latin typeface="Helvetica" panose="020B0604020202020204" pitchFamily="34" charset="0"/>
              <a:cs typeface="Helvetica" panose="020B0604020202020204" pitchFamily="34" charset="0"/>
            </a:endParaRPr>
          </a:p>
          <a:p>
            <a:endParaRPr lang="de-DE" sz="1200" b="0" i="1">
              <a:solidFill>
                <a:srgbClr val="000000"/>
              </a:solidFill>
              <a:effectLst/>
              <a:latin typeface="Helvetica" panose="020B0604020202020204" pitchFamily="34" charset="0"/>
              <a:cs typeface="Helvetica" panose="020B0604020202020204" pitchFamily="34" charset="0"/>
            </a:endParaRPr>
          </a:p>
          <a:p>
            <a:endParaRPr lang="de-DE" sz="1200" i="1">
              <a:solidFill>
                <a:srgbClr val="000000"/>
              </a:solidFill>
              <a:latin typeface="Helvetica" panose="020B0604020202020204" pitchFamily="34" charset="0"/>
              <a:cs typeface="Helvetica" panose="020B0604020202020204" pitchFamily="34" charset="0"/>
            </a:endParaRPr>
          </a:p>
          <a:p>
            <a:r>
              <a:rPr lang="de-DE" sz="1200" b="1" i="0">
                <a:solidFill>
                  <a:srgbClr val="000000"/>
                </a:solidFill>
                <a:effectLst/>
                <a:latin typeface="Helvetica" panose="020B0604020202020204" pitchFamily="34" charset="0"/>
                <a:cs typeface="Helvetica" panose="020B0604020202020204" pitchFamily="34" charset="0"/>
              </a:rPr>
              <a:t>Der zitierte Text und die Abbildung stammen vom Webauftritt der Bundesregierung, konkret der Seite „Die UN-Nachhaltigkeitsziele“</a:t>
            </a:r>
            <a:r>
              <a:rPr lang="de-DE" sz="1200" b="1">
                <a:solidFill>
                  <a:srgbClr val="000000"/>
                </a:solidFill>
                <a:latin typeface="Helvetica" panose="020B0604020202020204" pitchFamily="34" charset="0"/>
                <a:cs typeface="Helvetica" panose="020B0604020202020204" pitchFamily="34" charset="0"/>
              </a:rPr>
              <a:t>, </a:t>
            </a:r>
            <a:r>
              <a:rPr lang="de-DE" sz="1200" b="1" i="0">
                <a:solidFill>
                  <a:srgbClr val="000000"/>
                </a:solidFill>
                <a:effectLst/>
                <a:latin typeface="Helvetica" panose="020B0604020202020204" pitchFamily="34" charset="0"/>
                <a:cs typeface="Helvetica" panose="020B0604020202020204" pitchFamily="34" charset="0"/>
              </a:rPr>
              <a:t>abgerufen am 18.04.2023.</a:t>
            </a:r>
          </a:p>
          <a:p>
            <a:endParaRPr lang="de-DE" sz="1200" b="0" i="0">
              <a:solidFill>
                <a:srgbClr val="000000"/>
              </a:solidFill>
              <a:effectLst/>
              <a:latin typeface="Helvetica" panose="020B0604020202020204" pitchFamily="34" charset="0"/>
              <a:cs typeface="Helvetica" panose="020B0604020202020204" pitchFamily="34" charset="0"/>
            </a:endParaRPr>
          </a:p>
          <a:p>
            <a:r>
              <a:rPr lang="de-DE" sz="1200" b="1" i="0">
                <a:solidFill>
                  <a:srgbClr val="000000"/>
                </a:solidFill>
                <a:effectLst/>
                <a:latin typeface="Helvetica" panose="020B0604020202020204" pitchFamily="34" charset="0"/>
                <a:cs typeface="Helvetica" panose="020B0604020202020204" pitchFamily="34" charset="0"/>
              </a:rPr>
              <a:t>Der komplette Inhalt ist hier abrufbar:</a:t>
            </a:r>
            <a:br>
              <a:rPr lang="de-DE" sz="1200" b="0" i="0">
                <a:solidFill>
                  <a:srgbClr val="000000"/>
                </a:solidFill>
                <a:effectLst/>
                <a:latin typeface="Helvetica" panose="020B0604020202020204" pitchFamily="34" charset="0"/>
                <a:cs typeface="Helvetica" panose="020B0604020202020204" pitchFamily="34" charset="0"/>
              </a:rPr>
            </a:br>
            <a:r>
              <a:rPr lang="de-DE" sz="1200" b="0" i="0">
                <a:solidFill>
                  <a:srgbClr val="000000"/>
                </a:solidFill>
                <a:effectLst/>
                <a:latin typeface="Helvetica" panose="020B0604020202020204" pitchFamily="34" charset="0"/>
                <a:cs typeface="Helvetica" panose="020B0604020202020204" pitchFamily="34" charset="0"/>
                <a:hlinkClick r:id="rId2"/>
              </a:rPr>
              <a:t>https://www.bundesregierung.de/breg-de/themen/nachhaltigkeitspolitik/die-un-nachhaltigkeitsziele-1553514</a:t>
            </a:r>
            <a:endParaRPr lang="de-DE" sz="1200" b="0" i="1">
              <a:solidFill>
                <a:srgbClr val="000000"/>
              </a:solidFill>
              <a:effectLst/>
              <a:latin typeface="Helvetica" panose="020B0604020202020204" pitchFamily="34" charset="0"/>
              <a:cs typeface="Helvetica" panose="020B0604020202020204" pitchFamily="34" charset="0"/>
            </a:endParaRPr>
          </a:p>
        </p:txBody>
      </p:sp>
      <p:pic>
        <p:nvPicPr>
          <p:cNvPr id="3" name="Grafik 2" descr="Ein Bild, das Logo enthält.&#10;&#10;Automatisch generierte Beschreibung">
            <a:extLst>
              <a:ext uri="{FF2B5EF4-FFF2-40B4-BE49-F238E27FC236}">
                <a16:creationId xmlns:a16="http://schemas.microsoft.com/office/drawing/2014/main" id="{72D9BB27-3525-46B1-E8C2-2E836442EBDD}"/>
              </a:ext>
            </a:extLst>
          </p:cNvPr>
          <p:cNvPicPr>
            <a:picLocks noChangeAspect="1"/>
          </p:cNvPicPr>
          <p:nvPr/>
        </p:nvPicPr>
        <p:blipFill rotWithShape="1">
          <a:blip r:embed="rId3">
            <a:extLst>
              <a:ext uri="{28A0092B-C50C-407E-A947-70E740481C1C}">
                <a14:useLocalDpi xmlns:a14="http://schemas.microsoft.com/office/drawing/2010/main" val="0"/>
              </a:ext>
            </a:extLst>
          </a:blip>
          <a:srcRect l="1414" t="3903" r="2712" b="4497"/>
          <a:stretch/>
        </p:blipFill>
        <p:spPr bwMode="auto">
          <a:xfrm>
            <a:off x="1141139" y="4408805"/>
            <a:ext cx="4589576" cy="229425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06384421"/>
      </p:ext>
    </p:extLst>
  </p:cSld>
  <p:clrMapOvr>
    <a:masterClrMapping/>
  </p:clrMapOvr>
</p:sld>
</file>

<file path=ppt/theme/theme1.xml><?xml version="1.0" encoding="utf-8"?>
<a:theme xmlns:a="http://schemas.openxmlformats.org/drawingml/2006/main" name="Seite 1">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3" ma:contentTypeDescription="Ein neues Dokument erstellen." ma:contentTypeScope="" ma:versionID="0be9e3b8bd6b94ad15b3e222d5ce0362">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6626cebf6ec06331d976543a9d75a436"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Props1.xml><?xml version="1.0" encoding="utf-8"?>
<ds:datastoreItem xmlns:ds="http://schemas.openxmlformats.org/officeDocument/2006/customXml" ds:itemID="{ACAA3435-A3AD-407D-A60F-BB9D8AFE6049}">
  <ds:schemaRefs>
    <ds:schemaRef ds:uri="http://schemas.microsoft.com/sharepoint/v3/contenttype/forms"/>
  </ds:schemaRefs>
</ds:datastoreItem>
</file>

<file path=customXml/itemProps2.xml><?xml version="1.0" encoding="utf-8"?>
<ds:datastoreItem xmlns:ds="http://schemas.openxmlformats.org/officeDocument/2006/customXml" ds:itemID="{7C159414-3EB0-4DAF-8C06-CA2189BB25F1}">
  <ds:schemaRefs>
    <ds:schemaRef ds:uri="14e3e585-18c1-444e-a2b2-7bdbe51b187b"/>
    <ds:schemaRef ds:uri="436f5ecc-5095-4337-8a5c-a427a102b9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63D1F6A-55E0-4568-8F71-705F3CE758F9}">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0</TotalTime>
  <Words>349</Words>
  <Application>Microsoft Office PowerPoint</Application>
  <PresentationFormat>A4-Papier (210 x 297 mm)</PresentationFormat>
  <Paragraphs>33</Paragraphs>
  <Slides>2</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vt:i4>
      </vt:variant>
    </vt:vector>
  </HeadingPairs>
  <TitlesOfParts>
    <vt:vector size="7" baseType="lpstr">
      <vt:lpstr>Arial</vt:lpstr>
      <vt:lpstr>Calibri</vt:lpstr>
      <vt:lpstr>Helvetica</vt:lpstr>
      <vt:lpstr>Helvetica</vt:lpstr>
      <vt:lpstr>Seite 1</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2023-04-18T13:36:37Z</dcterms:created>
  <dcterms:modified xsi:type="dcterms:W3CDTF">2023-08-21T13:41:41Z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